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handoutMasters/handoutMaster1.xml" ContentType="application/vnd.openxmlformats-officedocument.presentationml.handoutMaster+xml"/>
  <Override PartName="/ppt/media/image12.svg" ContentType="image/svg+xml"/>
  <Override PartName="/ppt/media/image4.svg" ContentType="image/svg+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24"/>
  </p:notesMasterIdLst>
  <p:handoutMasterIdLst>
    <p:handoutMasterId r:id="rId25"/>
  </p:handoutMasterIdLst>
  <p:sldIdLst>
    <p:sldId id="258" r:id="rId3"/>
    <p:sldId id="277" r:id="rId4"/>
    <p:sldId id="261" r:id="rId5"/>
    <p:sldId id="269" r:id="rId6"/>
    <p:sldId id="267" r:id="rId7"/>
    <p:sldId id="268" r:id="rId8"/>
    <p:sldId id="283" r:id="rId9"/>
    <p:sldId id="279" r:id="rId10"/>
    <p:sldId id="270" r:id="rId11"/>
    <p:sldId id="280" r:id="rId12"/>
    <p:sldId id="273" r:id="rId13"/>
    <p:sldId id="284" r:id="rId14"/>
    <p:sldId id="272" r:id="rId15"/>
    <p:sldId id="278" r:id="rId16"/>
    <p:sldId id="271" r:id="rId17"/>
    <p:sldId id="276" r:id="rId18"/>
    <p:sldId id="297" r:id="rId19"/>
    <p:sldId id="285" r:id="rId20"/>
    <p:sldId id="296" r:id="rId21"/>
    <p:sldId id="281" r:id="rId22"/>
    <p:sldId id="265" r:id="rId23"/>
  </p:sldIdLst>
  <p:sldSz cx="12192000" cy="6858000"/>
  <p:notesSz cx="6858000" cy="9144000"/>
  <p:embeddedFontLst>
    <p:embeddedFont>
      <p:font typeface="思源宋体 CN Light" panose="02020300000000000000" charset="-122"/>
      <p:regular r:id="rId29"/>
    </p:embeddedFont>
    <p:embeddedFont>
      <p:font typeface="思源宋体 CN Heavy" panose="02020900000000000000" pitchFamily="18" charset="-122"/>
      <p:bold r:id="rId30"/>
    </p:embeddedFont>
    <p:embeddedFont>
      <p:font typeface="思源黑体 CN Medium" panose="020B0600000000000000" pitchFamily="34" charset="-122"/>
      <p:regular r:id="rId31"/>
    </p:embeddedFont>
    <p:embeddedFont>
      <p:font typeface="思源黑体 CN Bold" panose="020B0800000000000000" pitchFamily="34" charset="-122"/>
      <p:bold r:id="rId32"/>
    </p:embeddedFont>
    <p:embeddedFont>
      <p:font typeface="思源黑体 CN Normal" panose="020B0400000000000000" pitchFamily="34" charset="-122"/>
      <p:regular r:id="rId33"/>
    </p:embeddedFont>
  </p:embeddedFontLst>
  <p:custDataLst>
    <p:tags r:id="rId34"/>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446" userDrawn="1">
          <p15:clr>
            <a:srgbClr val="A4A3A4"/>
          </p15:clr>
        </p15:guide>
        <p15:guide id="2" orient="horz" pos="727" userDrawn="1">
          <p15:clr>
            <a:srgbClr val="A4A3A4"/>
          </p15:clr>
        </p15:guide>
        <p15:guide id="3" pos="7217" userDrawn="1">
          <p15:clr>
            <a:srgbClr val="A4A3A4"/>
          </p15:clr>
        </p15:guide>
        <p15:guide id="4" pos="7118" userDrawn="1">
          <p15:clr>
            <a:srgbClr val="A4A3A4"/>
          </p15:clr>
        </p15:guide>
        <p15:guide id="5" pos="502" userDrawn="1">
          <p15:clr>
            <a:srgbClr val="A4A3A4"/>
          </p15:clr>
        </p15:guide>
        <p15:guide id="6" orient="horz" pos="908" userDrawn="1">
          <p15:clr>
            <a:srgbClr val="A4A3A4"/>
          </p15:clr>
        </p15:guide>
        <p15:guide id="7" orient="horz" pos="1123"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A7A7A"/>
    <a:srgbClr val="B10000"/>
    <a:srgbClr val="FAF7F9"/>
    <a:srgbClr val="FFDDB5"/>
    <a:srgbClr val="F8F6FA"/>
    <a:srgbClr val="D00000"/>
    <a:srgbClr val="EFB87D"/>
    <a:srgbClr val="F9F7FA"/>
    <a:srgbClr val="990506"/>
    <a:srgbClr val="FCFCF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showGuides="1">
      <p:cViewPr>
        <p:scale>
          <a:sx n="100" d="100"/>
          <a:sy n="100" d="100"/>
        </p:scale>
        <p:origin x="990" y="258"/>
      </p:cViewPr>
      <p:guideLst>
        <p:guide pos="446"/>
        <p:guide orient="horz" pos="727"/>
        <p:guide pos="7217"/>
        <p:guide pos="7118"/>
        <p:guide pos="502"/>
        <p:guide orient="horz" pos="908"/>
        <p:guide orient="horz" pos="1123"/>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4" Type="http://schemas.openxmlformats.org/officeDocument/2006/relationships/tags" Target="tags/tag119.xml"/><Relationship Id="rId33" Type="http://schemas.openxmlformats.org/officeDocument/2006/relationships/font" Target="fonts/font5.fntdata"/><Relationship Id="rId32" Type="http://schemas.openxmlformats.org/officeDocument/2006/relationships/font" Target="fonts/font4.fntdata"/><Relationship Id="rId31" Type="http://schemas.openxmlformats.org/officeDocument/2006/relationships/font" Target="fonts/font3.fntdata"/><Relationship Id="rId30" Type="http://schemas.openxmlformats.org/officeDocument/2006/relationships/font" Target="fonts/font2.fntdata"/><Relationship Id="rId3" Type="http://schemas.openxmlformats.org/officeDocument/2006/relationships/slide" Target="slides/slide1.xml"/><Relationship Id="rId29" Type="http://schemas.openxmlformats.org/officeDocument/2006/relationships/font" Target="fonts/font1.fntdata"/><Relationship Id="rId28" Type="http://schemas.openxmlformats.org/officeDocument/2006/relationships/tableStyles" Target="tableStyles.xml"/><Relationship Id="rId27" Type="http://schemas.openxmlformats.org/officeDocument/2006/relationships/viewProps" Target="viewProps.xml"/><Relationship Id="rId26" Type="http://schemas.openxmlformats.org/officeDocument/2006/relationships/presProps" Target="presProps.xml"/><Relationship Id="rId25" Type="http://schemas.openxmlformats.org/officeDocument/2006/relationships/handoutMaster" Target="handoutMasters/handoutMaster1.xml"/><Relationship Id="rId24" Type="http://schemas.openxmlformats.org/officeDocument/2006/relationships/notesMaster" Target="notesMasters/notesMaster1.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latin typeface="思源宋体 CN Light" panose="02020300000000000000" charset="-122"/>
              <a:ea typeface="思源宋体 CN Light" panose="02020300000000000000" charset="-122"/>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latin typeface="思源宋体 CN Light" panose="02020300000000000000" charset="-122"/>
              </a:rPr>
            </a:fld>
            <a:endParaRPr lang="zh-CN" altLang="en-US">
              <a:latin typeface="思源宋体 CN Light" panose="02020300000000000000" charset="-122"/>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latin typeface="思源宋体 CN Light" panose="02020300000000000000" charset="-122"/>
              <a:ea typeface="思源宋体 CN Light" panose="02020300000000000000" charset="-122"/>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latin typeface="思源宋体 CN Light" panose="02020300000000000000" charset="-122"/>
              </a:rPr>
            </a:fld>
            <a:endParaRPr lang="zh-CN" altLang="en-US">
              <a:latin typeface="思源宋体 CN Light" panose="02020300000000000000" charset="-122"/>
            </a:endParaRP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思源宋体 CN Light" panose="02020300000000000000" charset="-122"/>
                <a:ea typeface="思源宋体 CN Light" panose="02020300000000000000" charset="-122"/>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思源宋体 CN Light" panose="02020300000000000000" charset="-122"/>
                <a:ea typeface="思源宋体 CN Light" panose="02020300000000000000" charset="-122"/>
              </a:defRPr>
            </a:lvl1pPr>
          </a:lstStyle>
          <a:p>
            <a:fld id="{6A40BA7B-1C99-4610-8D81-17FB4C39E27E}"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思源宋体 CN Light" panose="02020300000000000000" charset="-122"/>
                <a:ea typeface="思源宋体 CN Light" panose="02020300000000000000" charset="-122"/>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思源宋体 CN Light" panose="02020300000000000000" charset="-122"/>
                <a:ea typeface="思源宋体 CN Light" panose="02020300000000000000" charset="-122"/>
              </a:defRPr>
            </a:lvl1pPr>
          </a:lstStyle>
          <a:p>
            <a:fld id="{DC2B57CE-7BCE-4D0D-B150-6BD1B885306E}"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思源宋体 CN Light" panose="02020300000000000000" charset="-122"/>
        <a:ea typeface="思源宋体 CN Light" panose="02020300000000000000" charset="-122"/>
        <a:cs typeface="+mn-cs"/>
      </a:defRPr>
    </a:lvl1pPr>
    <a:lvl2pPr marL="457200" algn="l" defTabSz="914400" rtl="0" eaLnBrk="1" latinLnBrk="0" hangingPunct="1">
      <a:defRPr sz="1200" kern="1200">
        <a:solidFill>
          <a:schemeClr val="tx1"/>
        </a:solidFill>
        <a:latin typeface="思源宋体 CN Light" panose="02020300000000000000" charset="-122"/>
        <a:ea typeface="思源宋体 CN Light" panose="02020300000000000000" charset="-122"/>
        <a:cs typeface="+mn-cs"/>
      </a:defRPr>
    </a:lvl2pPr>
    <a:lvl3pPr marL="914400" algn="l" defTabSz="914400" rtl="0" eaLnBrk="1" latinLnBrk="0" hangingPunct="1">
      <a:defRPr sz="1200" kern="1200">
        <a:solidFill>
          <a:schemeClr val="tx1"/>
        </a:solidFill>
        <a:latin typeface="思源宋体 CN Light" panose="02020300000000000000" charset="-122"/>
        <a:ea typeface="思源宋体 CN Light" panose="02020300000000000000" charset="-122"/>
        <a:cs typeface="+mn-cs"/>
      </a:defRPr>
    </a:lvl3pPr>
    <a:lvl4pPr marL="1371600" algn="l" defTabSz="914400" rtl="0" eaLnBrk="1" latinLnBrk="0" hangingPunct="1">
      <a:defRPr sz="1200" kern="1200">
        <a:solidFill>
          <a:schemeClr val="tx1"/>
        </a:solidFill>
        <a:latin typeface="思源宋体 CN Light" panose="02020300000000000000" charset="-122"/>
        <a:ea typeface="思源宋体 CN Light" panose="02020300000000000000" charset="-122"/>
        <a:cs typeface="+mn-cs"/>
      </a:defRPr>
    </a:lvl4pPr>
    <a:lvl5pPr marL="1828800" algn="l" defTabSz="914400" rtl="0" eaLnBrk="1" latinLnBrk="0" hangingPunct="1">
      <a:defRPr sz="1200" kern="1200">
        <a:solidFill>
          <a:schemeClr val="tx1"/>
        </a:solidFill>
        <a:latin typeface="思源宋体 CN Light" panose="02020300000000000000" charset="-122"/>
        <a:ea typeface="思源宋体 CN Light" panose="02020300000000000000"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7621467D-90E6-43BD-8852-155117E6167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FE51722-A110-44BB-9706-CCB95A5D870A}"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airplane"/>
      </p:transition>
    </mc:Choice>
    <mc:Fallback>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7621467D-90E6-43BD-8852-155117E6167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FE51722-A110-44BB-9706-CCB95A5D870A}"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airplane"/>
      </p:transition>
    </mc:Choice>
    <mc:Fallback>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7621467D-90E6-43BD-8852-155117E6167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FE51722-A110-44BB-9706-CCB95A5D870A}"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airplane"/>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7621467D-90E6-43BD-8852-155117E6167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FE51722-A110-44BB-9706-CCB95A5D870A}"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airplane"/>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7621467D-90E6-43BD-8852-155117E6167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FE51722-A110-44BB-9706-CCB95A5D870A}"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airplane"/>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7621467D-90E6-43BD-8852-155117E61673}"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FE51722-A110-44BB-9706-CCB95A5D870A}"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airplane"/>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7621467D-90E6-43BD-8852-155117E61673}"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8FE51722-A110-44BB-9706-CCB95A5D870A}"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airplane"/>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7621467D-90E6-43BD-8852-155117E61673}"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8FE51722-A110-44BB-9706-CCB95A5D870A}"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airplane"/>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621467D-90E6-43BD-8852-155117E61673}"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8FE51722-A110-44BB-9706-CCB95A5D870A}"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airplane"/>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7621467D-90E6-43BD-8852-155117E61673}"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FE51722-A110-44BB-9706-CCB95A5D870A}"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airplane"/>
      </p:transition>
    </mc:Choice>
    <mc:Fallback>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7621467D-90E6-43BD-8852-155117E61673}"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FE51722-A110-44BB-9706-CCB95A5D870A}"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airplane"/>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思源宋体 CN Light" panose="02020300000000000000" charset="-122"/>
                <a:ea typeface="思源宋体 CN Light" panose="02020300000000000000" charset="-122"/>
              </a:defRPr>
            </a:lvl1pPr>
          </a:lstStyle>
          <a:p>
            <a:fld id="{7621467D-90E6-43BD-8852-155117E61673}"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思源宋体 CN Light" panose="02020300000000000000" charset="-122"/>
                <a:ea typeface="思源宋体 CN Light" panose="02020300000000000000" charset="-122"/>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思源宋体 CN Light" panose="02020300000000000000" charset="-122"/>
                <a:ea typeface="思源宋体 CN Light" panose="02020300000000000000" charset="-122"/>
              </a:defRPr>
            </a:lvl1pPr>
          </a:lstStyle>
          <a:p>
            <a:fld id="{8FE51722-A110-44BB-9706-CCB95A5D870A}"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p15="http://schemas.microsoft.com/office/powerpoint/2012/main" Requires="p15">
      <p:transition xmlns:p14="http://schemas.microsoft.com/office/powerpoint/2010/main" spd="slow" Requires="p14" p14:dur="1250">
        <p15:prstTrans prst="airplane"/>
      </p:transition>
    </mc:Choice>
    <mc:Fallback>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思源宋体 CN Light" panose="02020300000000000000" charset="-122"/>
          <a:ea typeface="思源宋体 CN Light" panose="02020300000000000000"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思源宋体 CN Light" panose="02020300000000000000" charset="-122"/>
          <a:ea typeface="思源宋体 CN Light" panose="02020300000000000000"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思源宋体 CN Light" panose="02020300000000000000" charset="-122"/>
          <a:ea typeface="思源宋体 CN Light" panose="02020300000000000000"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思源宋体 CN Light" panose="02020300000000000000" charset="-122"/>
          <a:ea typeface="思源宋体 CN Light" panose="02020300000000000000"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思源宋体 CN Light" panose="02020300000000000000" charset="-122"/>
          <a:ea typeface="思源宋体 CN Light" panose="02020300000000000000"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思源宋体 CN Light" panose="02020300000000000000" charset="-122"/>
          <a:ea typeface="思源宋体 CN Light" panose="02020300000000000000"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svg"/><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9" Type="http://schemas.openxmlformats.org/officeDocument/2006/relationships/tags" Target="../tags/tag75.xml"/><Relationship Id="rId8" Type="http://schemas.openxmlformats.org/officeDocument/2006/relationships/tags" Target="../tags/tag74.xml"/><Relationship Id="rId7" Type="http://schemas.openxmlformats.org/officeDocument/2006/relationships/tags" Target="../tags/tag73.xml"/><Relationship Id="rId6" Type="http://schemas.openxmlformats.org/officeDocument/2006/relationships/tags" Target="../tags/tag72.xml"/><Relationship Id="rId5" Type="http://schemas.openxmlformats.org/officeDocument/2006/relationships/tags" Target="../tags/tag71.xml"/><Relationship Id="rId4" Type="http://schemas.openxmlformats.org/officeDocument/2006/relationships/tags" Target="../tags/tag70.xml"/><Relationship Id="rId3" Type="http://schemas.openxmlformats.org/officeDocument/2006/relationships/tags" Target="../tags/tag69.xml"/><Relationship Id="rId24" Type="http://schemas.openxmlformats.org/officeDocument/2006/relationships/slideLayout" Target="../slideLayouts/slideLayout1.xml"/><Relationship Id="rId23" Type="http://schemas.openxmlformats.org/officeDocument/2006/relationships/tags" Target="../tags/tag88.xml"/><Relationship Id="rId22" Type="http://schemas.openxmlformats.org/officeDocument/2006/relationships/tags" Target="../tags/tag87.xml"/><Relationship Id="rId21" Type="http://schemas.openxmlformats.org/officeDocument/2006/relationships/image" Target="../media/image11.png"/><Relationship Id="rId20" Type="http://schemas.openxmlformats.org/officeDocument/2006/relationships/tags" Target="../tags/tag86.xml"/><Relationship Id="rId2" Type="http://schemas.openxmlformats.org/officeDocument/2006/relationships/image" Target="../media/image7.png"/><Relationship Id="rId19" Type="http://schemas.openxmlformats.org/officeDocument/2006/relationships/tags" Target="../tags/tag85.xml"/><Relationship Id="rId18" Type="http://schemas.openxmlformats.org/officeDocument/2006/relationships/tags" Target="../tags/tag84.xml"/><Relationship Id="rId17" Type="http://schemas.openxmlformats.org/officeDocument/2006/relationships/tags" Target="../tags/tag83.xml"/><Relationship Id="rId16" Type="http://schemas.openxmlformats.org/officeDocument/2006/relationships/tags" Target="../tags/tag82.xml"/><Relationship Id="rId15" Type="http://schemas.openxmlformats.org/officeDocument/2006/relationships/tags" Target="../tags/tag81.xml"/><Relationship Id="rId14" Type="http://schemas.openxmlformats.org/officeDocument/2006/relationships/tags" Target="../tags/tag80.xml"/><Relationship Id="rId13" Type="http://schemas.openxmlformats.org/officeDocument/2006/relationships/tags" Target="../tags/tag79.xml"/><Relationship Id="rId12" Type="http://schemas.openxmlformats.org/officeDocument/2006/relationships/tags" Target="../tags/tag78.xml"/><Relationship Id="rId11" Type="http://schemas.openxmlformats.org/officeDocument/2006/relationships/tags" Target="../tags/tag77.xml"/><Relationship Id="rId10" Type="http://schemas.openxmlformats.org/officeDocument/2006/relationships/tags" Target="../tags/tag76.xml"/><Relationship Id="rId1" Type="http://schemas.openxmlformats.org/officeDocument/2006/relationships/image" Target="../media/image2.jpeg"/></Relationships>
</file>

<file path=ppt/slides/_rels/slide11.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17.png"/><Relationship Id="rId3" Type="http://schemas.openxmlformats.org/officeDocument/2006/relationships/image" Target="../media/image7.png"/><Relationship Id="rId2" Type="http://schemas.openxmlformats.org/officeDocument/2006/relationships/image" Target="../media/image16.png"/><Relationship Id="rId1" Type="http://schemas.openxmlformats.org/officeDocument/2006/relationships/image" Target="../media/image2.jpe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8.png"/></Relationships>
</file>

<file path=ppt/slides/_rels/slide13.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8.png"/><Relationship Id="rId2" Type="http://schemas.openxmlformats.org/officeDocument/2006/relationships/image" Target="../media/image7.png"/><Relationship Id="rId1" Type="http://schemas.openxmlformats.org/officeDocument/2006/relationships/image" Target="../media/image2.jpeg"/></Relationships>
</file>

<file path=ppt/slides/_rels/slide14.xml.rels><?xml version="1.0" encoding="UTF-8" standalone="yes"?>
<Relationships xmlns="http://schemas.openxmlformats.org/package/2006/relationships"><Relationship Id="rId9" Type="http://schemas.openxmlformats.org/officeDocument/2006/relationships/image" Target="../media/image20.png"/><Relationship Id="rId8" Type="http://schemas.openxmlformats.org/officeDocument/2006/relationships/tags" Target="../tags/tag92.xml"/><Relationship Id="rId7" Type="http://schemas.openxmlformats.org/officeDocument/2006/relationships/tags" Target="../tags/tag91.xml"/><Relationship Id="rId6" Type="http://schemas.openxmlformats.org/officeDocument/2006/relationships/tags" Target="../tags/tag90.xml"/><Relationship Id="rId5" Type="http://schemas.openxmlformats.org/officeDocument/2006/relationships/image" Target="../media/image9.png"/><Relationship Id="rId4" Type="http://schemas.openxmlformats.org/officeDocument/2006/relationships/image" Target="../media/image7.png"/><Relationship Id="rId3" Type="http://schemas.openxmlformats.org/officeDocument/2006/relationships/tags" Target="../tags/tag89.xml"/><Relationship Id="rId2" Type="http://schemas.openxmlformats.org/officeDocument/2006/relationships/image" Target="../media/image19.png"/><Relationship Id="rId11" Type="http://schemas.openxmlformats.org/officeDocument/2006/relationships/slideLayout" Target="../slideLayouts/slideLayout1.xml"/><Relationship Id="rId10" Type="http://schemas.openxmlformats.org/officeDocument/2006/relationships/image" Target="../media/image21.png"/><Relationship Id="rId1" Type="http://schemas.openxmlformats.org/officeDocument/2006/relationships/image" Target="../media/image2.jpe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jpeg"/><Relationship Id="rId1" Type="http://schemas.openxmlformats.org/officeDocument/2006/relationships/image" Target="../media/image22.png"/></Relationships>
</file>

<file path=ppt/slides/_rels/slide16.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image" Target="../media/image2.jpeg"/></Relationships>
</file>

<file path=ppt/slides/_rels/slide17.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image" Target="../media/image30.png"/><Relationship Id="rId7" Type="http://schemas.openxmlformats.org/officeDocument/2006/relationships/image" Target="../media/image29.png"/><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image" Target="../media/image2.jpe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8.png"/></Relationships>
</file>

<file path=ppt/slides/_rels/slide19.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9.png"/><Relationship Id="rId3" Type="http://schemas.openxmlformats.org/officeDocument/2006/relationships/image" Target="../media/image31.png"/><Relationship Id="rId2" Type="http://schemas.openxmlformats.org/officeDocument/2006/relationships/image" Target="../media/image7.png"/><Relationship Id="rId1" Type="http://schemas.openxmlformats.org/officeDocument/2006/relationships/image" Target="../media/image2.jpeg"/></Relationships>
</file>

<file path=ppt/slides/_rels/slide2.xml.rels><?xml version="1.0" encoding="UTF-8" standalone="yes"?>
<Relationships xmlns="http://schemas.openxmlformats.org/package/2006/relationships"><Relationship Id="rId9" Type="http://schemas.openxmlformats.org/officeDocument/2006/relationships/tags" Target="../tags/tag8.xml"/><Relationship Id="rId8" Type="http://schemas.openxmlformats.org/officeDocument/2006/relationships/tags" Target="../tags/tag7.xml"/><Relationship Id="rId7" Type="http://schemas.openxmlformats.org/officeDocument/2006/relationships/tags" Target="../tags/tag6.xml"/><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8" Type="http://schemas.openxmlformats.org/officeDocument/2006/relationships/slideLayout" Target="../slideLayouts/slideLayout1.xml"/><Relationship Id="rId27" Type="http://schemas.openxmlformats.org/officeDocument/2006/relationships/image" Target="../media/image7.png"/><Relationship Id="rId26" Type="http://schemas.openxmlformats.org/officeDocument/2006/relationships/image" Target="../media/image6.png"/><Relationship Id="rId25" Type="http://schemas.openxmlformats.org/officeDocument/2006/relationships/tags" Target="../tags/tag24.xml"/><Relationship Id="rId24" Type="http://schemas.openxmlformats.org/officeDocument/2006/relationships/tags" Target="../tags/tag23.xml"/><Relationship Id="rId23" Type="http://schemas.openxmlformats.org/officeDocument/2006/relationships/tags" Target="../tags/tag22.xml"/><Relationship Id="rId22" Type="http://schemas.openxmlformats.org/officeDocument/2006/relationships/tags" Target="../tags/tag21.xml"/><Relationship Id="rId21" Type="http://schemas.openxmlformats.org/officeDocument/2006/relationships/tags" Target="../tags/tag20.xml"/><Relationship Id="rId20" Type="http://schemas.openxmlformats.org/officeDocument/2006/relationships/tags" Target="../tags/tag19.xml"/><Relationship Id="rId2" Type="http://schemas.openxmlformats.org/officeDocument/2006/relationships/tags" Target="../tags/tag1.xml"/><Relationship Id="rId19" Type="http://schemas.openxmlformats.org/officeDocument/2006/relationships/tags" Target="../tags/tag18.xml"/><Relationship Id="rId18" Type="http://schemas.openxmlformats.org/officeDocument/2006/relationships/tags" Target="../tags/tag17.xml"/><Relationship Id="rId17" Type="http://schemas.openxmlformats.org/officeDocument/2006/relationships/tags" Target="../tags/tag16.xml"/><Relationship Id="rId16" Type="http://schemas.openxmlformats.org/officeDocument/2006/relationships/tags" Target="../tags/tag15.xml"/><Relationship Id="rId15" Type="http://schemas.openxmlformats.org/officeDocument/2006/relationships/tags" Target="../tags/tag14.xml"/><Relationship Id="rId14" Type="http://schemas.openxmlformats.org/officeDocument/2006/relationships/tags" Target="../tags/tag13.xml"/><Relationship Id="rId13" Type="http://schemas.openxmlformats.org/officeDocument/2006/relationships/tags" Target="../tags/tag12.xml"/><Relationship Id="rId12" Type="http://schemas.openxmlformats.org/officeDocument/2006/relationships/tags" Target="../tags/tag11.xml"/><Relationship Id="rId11" Type="http://schemas.openxmlformats.org/officeDocument/2006/relationships/tags" Target="../tags/tag10.xml"/><Relationship Id="rId10" Type="http://schemas.openxmlformats.org/officeDocument/2006/relationships/tags" Target="../tags/tag9.xml"/><Relationship Id="rId1" Type="http://schemas.openxmlformats.org/officeDocument/2006/relationships/image" Target="../media/image2.jpeg"/></Relationships>
</file>

<file path=ppt/slides/_rels/slide20.xml.rels><?xml version="1.0" encoding="UTF-8" standalone="yes"?>
<Relationships xmlns="http://schemas.openxmlformats.org/package/2006/relationships"><Relationship Id="rId9" Type="http://schemas.openxmlformats.org/officeDocument/2006/relationships/tags" Target="../tags/tag99.xml"/><Relationship Id="rId8" Type="http://schemas.openxmlformats.org/officeDocument/2006/relationships/tags" Target="../tags/tag98.xml"/><Relationship Id="rId7" Type="http://schemas.openxmlformats.org/officeDocument/2006/relationships/tags" Target="../tags/tag97.xml"/><Relationship Id="rId6" Type="http://schemas.openxmlformats.org/officeDocument/2006/relationships/tags" Target="../tags/tag96.xml"/><Relationship Id="rId5" Type="http://schemas.openxmlformats.org/officeDocument/2006/relationships/tags" Target="../tags/tag95.xml"/><Relationship Id="rId4" Type="http://schemas.openxmlformats.org/officeDocument/2006/relationships/tags" Target="../tags/tag94.xml"/><Relationship Id="rId30" Type="http://schemas.openxmlformats.org/officeDocument/2006/relationships/slideLayout" Target="../slideLayouts/slideLayout1.xml"/><Relationship Id="rId3" Type="http://schemas.openxmlformats.org/officeDocument/2006/relationships/tags" Target="../tags/tag93.xml"/><Relationship Id="rId29" Type="http://schemas.openxmlformats.org/officeDocument/2006/relationships/tags" Target="../tags/tag118.xml"/><Relationship Id="rId28" Type="http://schemas.openxmlformats.org/officeDocument/2006/relationships/tags" Target="../tags/tag117.xml"/><Relationship Id="rId27" Type="http://schemas.openxmlformats.org/officeDocument/2006/relationships/tags" Target="../tags/tag116.xml"/><Relationship Id="rId26" Type="http://schemas.openxmlformats.org/officeDocument/2006/relationships/tags" Target="../tags/tag115.xml"/><Relationship Id="rId25" Type="http://schemas.openxmlformats.org/officeDocument/2006/relationships/tags" Target="../tags/tag114.xml"/><Relationship Id="rId24" Type="http://schemas.openxmlformats.org/officeDocument/2006/relationships/tags" Target="../tags/tag113.xml"/><Relationship Id="rId23" Type="http://schemas.openxmlformats.org/officeDocument/2006/relationships/tags" Target="../tags/tag112.xml"/><Relationship Id="rId22" Type="http://schemas.openxmlformats.org/officeDocument/2006/relationships/tags" Target="../tags/tag111.xml"/><Relationship Id="rId21" Type="http://schemas.openxmlformats.org/officeDocument/2006/relationships/tags" Target="../tags/tag110.xml"/><Relationship Id="rId20" Type="http://schemas.openxmlformats.org/officeDocument/2006/relationships/tags" Target="../tags/tag109.xml"/><Relationship Id="rId2" Type="http://schemas.openxmlformats.org/officeDocument/2006/relationships/image" Target="../media/image7.png"/><Relationship Id="rId19" Type="http://schemas.openxmlformats.org/officeDocument/2006/relationships/tags" Target="../tags/tag108.xml"/><Relationship Id="rId18" Type="http://schemas.openxmlformats.org/officeDocument/2006/relationships/tags" Target="../tags/tag107.xml"/><Relationship Id="rId17" Type="http://schemas.openxmlformats.org/officeDocument/2006/relationships/tags" Target="../tags/tag106.xml"/><Relationship Id="rId16" Type="http://schemas.openxmlformats.org/officeDocument/2006/relationships/image" Target="../media/image19.png"/><Relationship Id="rId15" Type="http://schemas.openxmlformats.org/officeDocument/2006/relationships/tags" Target="../tags/tag105.xml"/><Relationship Id="rId14" Type="http://schemas.openxmlformats.org/officeDocument/2006/relationships/tags" Target="../tags/tag104.xml"/><Relationship Id="rId13" Type="http://schemas.openxmlformats.org/officeDocument/2006/relationships/tags" Target="../tags/tag103.xml"/><Relationship Id="rId12" Type="http://schemas.openxmlformats.org/officeDocument/2006/relationships/tags" Target="../tags/tag102.xml"/><Relationship Id="rId11" Type="http://schemas.openxmlformats.org/officeDocument/2006/relationships/tags" Target="../tags/tag101.xml"/><Relationship Id="rId10" Type="http://schemas.openxmlformats.org/officeDocument/2006/relationships/tags" Target="../tags/tag100.xml"/><Relationship Id="rId1" Type="http://schemas.openxmlformats.org/officeDocument/2006/relationships/image" Target="../media/image2.jpeg"/></Relationships>
</file>

<file path=ppt/slides/_rels/slide21.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32.png"/><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image" Target="../media/image1.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8.png"/></Relationships>
</file>

<file path=ppt/slides/_rels/slide4.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9.png"/><Relationship Id="rId3" Type="http://schemas.openxmlformats.org/officeDocument/2006/relationships/tags" Target="../tags/tag25.xml"/><Relationship Id="rId2" Type="http://schemas.openxmlformats.org/officeDocument/2006/relationships/image" Target="../media/image7.png"/><Relationship Id="rId1" Type="http://schemas.openxmlformats.org/officeDocument/2006/relationships/image" Target="../media/image2.jpeg"/></Relationships>
</file>

<file path=ppt/slides/_rels/slide5.xml.rels><?xml version="1.0" encoding="UTF-8" standalone="yes"?>
<Relationships xmlns="http://schemas.openxmlformats.org/package/2006/relationships"><Relationship Id="rId9" Type="http://schemas.openxmlformats.org/officeDocument/2006/relationships/tags" Target="../tags/tag32.xml"/><Relationship Id="rId8" Type="http://schemas.openxmlformats.org/officeDocument/2006/relationships/tags" Target="../tags/tag31.xml"/><Relationship Id="rId7" Type="http://schemas.openxmlformats.org/officeDocument/2006/relationships/tags" Target="../tags/tag30.xml"/><Relationship Id="rId6" Type="http://schemas.openxmlformats.org/officeDocument/2006/relationships/tags" Target="../tags/tag29.xml"/><Relationship Id="rId5" Type="http://schemas.openxmlformats.org/officeDocument/2006/relationships/tags" Target="../tags/tag28.xml"/><Relationship Id="rId4" Type="http://schemas.openxmlformats.org/officeDocument/2006/relationships/tags" Target="../tags/tag27.xml"/><Relationship Id="rId3" Type="http://schemas.openxmlformats.org/officeDocument/2006/relationships/tags" Target="../tags/tag26.xml"/><Relationship Id="rId2" Type="http://schemas.openxmlformats.org/officeDocument/2006/relationships/image" Target="../media/image7.png"/><Relationship Id="rId14" Type="http://schemas.openxmlformats.org/officeDocument/2006/relationships/slideLayout" Target="../slideLayouts/slideLayout1.xml"/><Relationship Id="rId13" Type="http://schemas.openxmlformats.org/officeDocument/2006/relationships/tags" Target="../tags/tag34.xml"/><Relationship Id="rId12" Type="http://schemas.openxmlformats.org/officeDocument/2006/relationships/tags" Target="../tags/tag33.xml"/><Relationship Id="rId11" Type="http://schemas.openxmlformats.org/officeDocument/2006/relationships/image" Target="../media/image12.svg"/><Relationship Id="rId10" Type="http://schemas.openxmlformats.org/officeDocument/2006/relationships/image" Target="../media/image11.png"/><Relationship Id="rId1" Type="http://schemas.openxmlformats.org/officeDocument/2006/relationships/image" Target="../media/image2.jpeg"/></Relationships>
</file>

<file path=ppt/slides/_rels/slide6.xml.rels><?xml version="1.0" encoding="UTF-8" standalone="yes"?>
<Relationships xmlns="http://schemas.openxmlformats.org/package/2006/relationships"><Relationship Id="rId9" Type="http://schemas.openxmlformats.org/officeDocument/2006/relationships/tags" Target="../tags/tag41.xml"/><Relationship Id="rId8" Type="http://schemas.openxmlformats.org/officeDocument/2006/relationships/tags" Target="../tags/tag40.xml"/><Relationship Id="rId7" Type="http://schemas.openxmlformats.org/officeDocument/2006/relationships/tags" Target="../tags/tag39.xml"/><Relationship Id="rId6" Type="http://schemas.openxmlformats.org/officeDocument/2006/relationships/tags" Target="../tags/tag38.xml"/><Relationship Id="rId5" Type="http://schemas.openxmlformats.org/officeDocument/2006/relationships/tags" Target="../tags/tag37.xml"/><Relationship Id="rId4" Type="http://schemas.openxmlformats.org/officeDocument/2006/relationships/tags" Target="../tags/tag36.xml"/><Relationship Id="rId3" Type="http://schemas.openxmlformats.org/officeDocument/2006/relationships/tags" Target="../tags/tag35.xml"/><Relationship Id="rId2" Type="http://schemas.openxmlformats.org/officeDocument/2006/relationships/image" Target="../media/image7.png"/><Relationship Id="rId16" Type="http://schemas.openxmlformats.org/officeDocument/2006/relationships/slideLayout" Target="../slideLayouts/slideLayout1.xml"/><Relationship Id="rId15" Type="http://schemas.openxmlformats.org/officeDocument/2006/relationships/image" Target="../media/image13.png"/><Relationship Id="rId14" Type="http://schemas.openxmlformats.org/officeDocument/2006/relationships/tags" Target="../tags/tag46.xml"/><Relationship Id="rId13" Type="http://schemas.openxmlformats.org/officeDocument/2006/relationships/tags" Target="../tags/tag45.xml"/><Relationship Id="rId12" Type="http://schemas.openxmlformats.org/officeDocument/2006/relationships/tags" Target="../tags/tag44.xml"/><Relationship Id="rId11" Type="http://schemas.openxmlformats.org/officeDocument/2006/relationships/tags" Target="../tags/tag43.xml"/><Relationship Id="rId10" Type="http://schemas.openxmlformats.org/officeDocument/2006/relationships/tags" Target="../tags/tag42.xml"/><Relationship Id="rId1" Type="http://schemas.openxmlformats.org/officeDocument/2006/relationships/image" Target="../media/image2.jpe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4.png"/><Relationship Id="rId1" Type="http://schemas.openxmlformats.org/officeDocument/2006/relationships/image" Target="../media/image8.png"/></Relationships>
</file>

<file path=ppt/slides/_rels/slide8.xml.rels><?xml version="1.0" encoding="UTF-8" standalone="yes"?>
<Relationships xmlns="http://schemas.openxmlformats.org/package/2006/relationships"><Relationship Id="rId9" Type="http://schemas.openxmlformats.org/officeDocument/2006/relationships/tags" Target="../tags/tag52.xml"/><Relationship Id="rId8" Type="http://schemas.openxmlformats.org/officeDocument/2006/relationships/tags" Target="../tags/tag51.xml"/><Relationship Id="rId7" Type="http://schemas.openxmlformats.org/officeDocument/2006/relationships/tags" Target="../tags/tag50.xml"/><Relationship Id="rId6" Type="http://schemas.openxmlformats.org/officeDocument/2006/relationships/tags" Target="../tags/tag49.xml"/><Relationship Id="rId5" Type="http://schemas.openxmlformats.org/officeDocument/2006/relationships/tags" Target="../tags/tag48.xml"/><Relationship Id="rId4" Type="http://schemas.openxmlformats.org/officeDocument/2006/relationships/tags" Target="../tags/tag47.xml"/><Relationship Id="rId3" Type="http://schemas.openxmlformats.org/officeDocument/2006/relationships/image" Target="../media/image15.png"/><Relationship Id="rId2" Type="http://schemas.openxmlformats.org/officeDocument/2006/relationships/image" Target="../media/image7.png"/><Relationship Id="rId15" Type="http://schemas.openxmlformats.org/officeDocument/2006/relationships/slideLayout" Target="../slideLayouts/slideLayout1.xml"/><Relationship Id="rId14" Type="http://schemas.openxmlformats.org/officeDocument/2006/relationships/tags" Target="../tags/tag57.xml"/><Relationship Id="rId13" Type="http://schemas.openxmlformats.org/officeDocument/2006/relationships/tags" Target="../tags/tag56.xml"/><Relationship Id="rId12" Type="http://schemas.openxmlformats.org/officeDocument/2006/relationships/tags" Target="../tags/tag55.xml"/><Relationship Id="rId11" Type="http://schemas.openxmlformats.org/officeDocument/2006/relationships/tags" Target="../tags/tag54.xml"/><Relationship Id="rId10" Type="http://schemas.openxmlformats.org/officeDocument/2006/relationships/tags" Target="../tags/tag53.xml"/><Relationship Id="rId1" Type="http://schemas.openxmlformats.org/officeDocument/2006/relationships/image" Target="../media/image2.jpeg"/></Relationships>
</file>

<file path=ppt/slides/_rels/slide9.xml.rels><?xml version="1.0" encoding="UTF-8" standalone="yes"?>
<Relationships xmlns="http://schemas.openxmlformats.org/package/2006/relationships"><Relationship Id="rId9" Type="http://schemas.openxmlformats.org/officeDocument/2006/relationships/tags" Target="../tags/tag63.xml"/><Relationship Id="rId8" Type="http://schemas.openxmlformats.org/officeDocument/2006/relationships/tags" Target="../tags/tag62.xml"/><Relationship Id="rId7" Type="http://schemas.openxmlformats.org/officeDocument/2006/relationships/tags" Target="../tags/tag61.xml"/><Relationship Id="rId6" Type="http://schemas.openxmlformats.org/officeDocument/2006/relationships/tags" Target="../tags/tag60.xml"/><Relationship Id="rId5" Type="http://schemas.openxmlformats.org/officeDocument/2006/relationships/tags" Target="../tags/tag59.xml"/><Relationship Id="rId4" Type="http://schemas.openxmlformats.org/officeDocument/2006/relationships/tags" Target="../tags/tag58.xml"/><Relationship Id="rId3" Type="http://schemas.openxmlformats.org/officeDocument/2006/relationships/image" Target="../media/image15.png"/><Relationship Id="rId2" Type="http://schemas.openxmlformats.org/officeDocument/2006/relationships/image" Target="../media/image7.png"/><Relationship Id="rId15" Type="http://schemas.openxmlformats.org/officeDocument/2006/relationships/slideLayout" Target="../slideLayouts/slideLayout1.xml"/><Relationship Id="rId14" Type="http://schemas.openxmlformats.org/officeDocument/2006/relationships/tags" Target="../tags/tag68.xml"/><Relationship Id="rId13" Type="http://schemas.openxmlformats.org/officeDocument/2006/relationships/tags" Target="../tags/tag67.xml"/><Relationship Id="rId12" Type="http://schemas.openxmlformats.org/officeDocument/2006/relationships/tags" Target="../tags/tag66.xml"/><Relationship Id="rId11" Type="http://schemas.openxmlformats.org/officeDocument/2006/relationships/tags" Target="../tags/tag65.xml"/><Relationship Id="rId10" Type="http://schemas.openxmlformats.org/officeDocument/2006/relationships/tags" Target="../tags/tag64.xml"/><Relationship Id="rId1" Type="http://schemas.openxmlformats.org/officeDocument/2006/relationships/image" Target="../media/image2.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3" name="图片 12" descr="图片包含 背景图案&#10;&#10;描述已自动生成"/>
          <p:cNvPicPr>
            <a:picLocks noChangeAspect="1"/>
          </p:cNvPicPr>
          <p:nvPr/>
        </p:nvPicPr>
        <p:blipFill rotWithShape="1">
          <a:blip r:embed="rId1">
            <a:extLst>
              <a:ext uri="{28A0092B-C50C-407E-A947-70E740481C1C}">
                <a14:useLocalDpi xmlns:a14="http://schemas.microsoft.com/office/drawing/2010/main" val="0"/>
              </a:ext>
            </a:extLst>
          </a:blip>
          <a:srcRect l="22727" t="45241" r="22727" b="11535"/>
          <a:stretch>
            <a:fillRect/>
          </a:stretch>
        </p:blipFill>
        <p:spPr>
          <a:xfrm>
            <a:off x="0" y="-89452"/>
            <a:ext cx="12192000" cy="6947452"/>
          </a:xfrm>
          <a:prstGeom prst="rect">
            <a:avLst/>
          </a:prstGeom>
        </p:spPr>
      </p:pic>
      <p:pic>
        <p:nvPicPr>
          <p:cNvPr id="4" name="图片 3" descr="山上的城堡&#10;&#10;描述已自动生成"/>
          <p:cNvPicPr>
            <a:picLocks noChangeAspect="1"/>
          </p:cNvPicPr>
          <p:nvPr/>
        </p:nvPicPr>
        <p:blipFill rotWithShape="1">
          <a:blip r:embed="rId2">
            <a:alphaModFix amt="2000"/>
            <a:extLst>
              <a:ext uri="{28A0092B-C50C-407E-A947-70E740481C1C}">
                <a14:useLocalDpi xmlns:a14="http://schemas.microsoft.com/office/drawing/2010/main" val="0"/>
              </a:ext>
            </a:extLst>
          </a:blip>
          <a:srcRect l="6235" r="6235"/>
          <a:stretch>
            <a:fillRect/>
          </a:stretch>
        </p:blipFill>
        <p:spPr>
          <a:xfrm>
            <a:off x="-1" y="0"/>
            <a:ext cx="12192001" cy="6858000"/>
          </a:xfrm>
          <a:prstGeom prst="rect">
            <a:avLst/>
          </a:prstGeom>
        </p:spPr>
      </p:pic>
      <p:pic>
        <p:nvPicPr>
          <p:cNvPr id="3" name="图形 2"/>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06932" y="2848800"/>
            <a:ext cx="10378137" cy="1476388"/>
          </a:xfrm>
          <a:prstGeom prst="rect">
            <a:avLst/>
          </a:prstGeom>
        </p:spPr>
      </p:pic>
      <p:sp>
        <p:nvSpPr>
          <p:cNvPr id="15" name="文本框 14"/>
          <p:cNvSpPr txBox="1"/>
          <p:nvPr/>
        </p:nvSpPr>
        <p:spPr>
          <a:xfrm>
            <a:off x="193675" y="1627505"/>
            <a:ext cx="11997690" cy="1014730"/>
          </a:xfrm>
          <a:prstGeom prst="rect">
            <a:avLst/>
          </a:prstGeom>
          <a:noFill/>
        </p:spPr>
        <p:txBody>
          <a:bodyPr wrap="square" rtlCol="0">
            <a:spAutoFit/>
          </a:bodyPr>
          <a:lstStyle/>
          <a:p>
            <a:pPr algn="ctr"/>
            <a:r>
              <a:rPr lang="zh-CN" altLang="en-US" sz="6000" dirty="0">
                <a:solidFill>
                  <a:srgbClr val="FFDDB5"/>
                </a:solidFill>
                <a:latin typeface="思源宋体 CN Heavy" panose="02020900000000000000" pitchFamily="18" charset="-122"/>
                <a:ea typeface="思源宋体 CN Heavy" panose="02020900000000000000" pitchFamily="18" charset="-122"/>
              </a:rPr>
              <a:t>习近平文化思想在浙江的生动实践</a:t>
            </a:r>
            <a:endParaRPr lang="zh-CN" altLang="en-US" sz="6000" dirty="0">
              <a:solidFill>
                <a:srgbClr val="FFDDB5"/>
              </a:solidFill>
              <a:latin typeface="思源宋体 CN Heavy" panose="02020900000000000000" pitchFamily="18" charset="-122"/>
              <a:ea typeface="思源宋体 CN Heavy" panose="02020900000000000000" pitchFamily="18" charset="-122"/>
            </a:endParaRPr>
          </a:p>
        </p:txBody>
      </p:sp>
      <p:sp>
        <p:nvSpPr>
          <p:cNvPr id="29" name="矩形 28"/>
          <p:cNvSpPr/>
          <p:nvPr/>
        </p:nvSpPr>
        <p:spPr>
          <a:xfrm>
            <a:off x="3216000" y="3054076"/>
            <a:ext cx="5760000" cy="574846"/>
          </a:xfrm>
          <a:prstGeom prst="rect">
            <a:avLst/>
          </a:prstGeom>
          <a:gradFill>
            <a:gsLst>
              <a:gs pos="50000">
                <a:srgbClr val="FFDDB5">
                  <a:alpha val="15000"/>
                </a:srgbClr>
              </a:gs>
              <a:gs pos="0">
                <a:srgbClr val="FFCE93">
                  <a:alpha val="0"/>
                </a:srgbClr>
              </a:gs>
              <a:gs pos="100000">
                <a:srgbClr val="FFCE93">
                  <a:alpha val="0"/>
                </a:srgbClr>
              </a:gs>
            </a:gsLst>
            <a:lin ang="0" scaled="1"/>
          </a:gradFill>
          <a:ln>
            <a:gradFill flip="none" rotWithShape="1">
              <a:gsLst>
                <a:gs pos="50000">
                  <a:srgbClr val="FFDDB5"/>
                </a:gs>
                <a:gs pos="0">
                  <a:srgbClr val="990506">
                    <a:alpha val="0"/>
                  </a:srgbClr>
                </a:gs>
                <a:gs pos="100000">
                  <a:srgbClr val="990506">
                    <a:alpha val="0"/>
                  </a:srgb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p:cNvSpPr txBox="1"/>
          <p:nvPr/>
        </p:nvSpPr>
        <p:spPr>
          <a:xfrm>
            <a:off x="3011163" y="3110667"/>
            <a:ext cx="6169674" cy="461665"/>
          </a:xfrm>
          <a:prstGeom prst="rect">
            <a:avLst/>
          </a:prstGeom>
          <a:noFill/>
          <a:ln>
            <a:noFill/>
          </a:ln>
        </p:spPr>
        <p:txBody>
          <a:bodyPr wrap="square" rtlCol="0">
            <a:spAutoFit/>
          </a:bodyPr>
          <a:lstStyle/>
          <a:p>
            <a:pPr algn="ctr"/>
            <a:r>
              <a:rPr lang="zh-CN" altLang="en-US" sz="2400" dirty="0">
                <a:solidFill>
                  <a:srgbClr val="FFDDB5"/>
                </a:solidFill>
                <a:latin typeface="思源黑体 CN Medium" panose="020B0600000000000000" pitchFamily="34" charset="-122"/>
                <a:ea typeface="思源黑体 CN Medium" panose="020B0600000000000000" pitchFamily="34" charset="-122"/>
              </a:rPr>
              <a:t>人民有信仰  民族有希望  国家有力量</a:t>
            </a:r>
            <a:endParaRPr lang="zh-CN" altLang="en-US" sz="2400" dirty="0">
              <a:solidFill>
                <a:srgbClr val="FFDDB5"/>
              </a:solidFill>
              <a:latin typeface="思源黑体 CN Medium" panose="020B0600000000000000" pitchFamily="34" charset="-122"/>
              <a:ea typeface="思源黑体 CN Medium" panose="020B0600000000000000" pitchFamily="34" charset="-122"/>
            </a:endParaRPr>
          </a:p>
        </p:txBody>
      </p:sp>
      <p:pic>
        <p:nvPicPr>
          <p:cNvPr id="11" name="图片 10" descr="建筑的设计&#10;&#10;低可信度描述已自动生成"/>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9196" y="3761929"/>
            <a:ext cx="13150392" cy="3369450"/>
          </a:xfrm>
          <a:prstGeom prst="rect">
            <a:avLst/>
          </a:prstGeom>
        </p:spPr>
      </p:pic>
      <p:sp>
        <p:nvSpPr>
          <p:cNvPr id="14" name="文本框 13"/>
          <p:cNvSpPr txBox="1"/>
          <p:nvPr/>
        </p:nvSpPr>
        <p:spPr>
          <a:xfrm>
            <a:off x="3011163" y="3829588"/>
            <a:ext cx="6169674" cy="398780"/>
          </a:xfrm>
          <a:prstGeom prst="rect">
            <a:avLst/>
          </a:prstGeom>
          <a:noFill/>
          <a:ln>
            <a:noFill/>
          </a:ln>
        </p:spPr>
        <p:txBody>
          <a:bodyPr wrap="square" rtlCol="0">
            <a:spAutoFit/>
          </a:bodyPr>
          <a:lstStyle/>
          <a:p>
            <a:pPr algn="ctr"/>
            <a:r>
              <a:rPr lang="zh-CN" altLang="en-US" sz="2000" dirty="0">
                <a:solidFill>
                  <a:srgbClr val="FFDDB5"/>
                </a:solidFill>
                <a:latin typeface="思源黑体 CN Medium" panose="020B0600000000000000" pitchFamily="34" charset="-122"/>
                <a:ea typeface="思源黑体 CN Medium" panose="020B0600000000000000" pitchFamily="34" charset="-122"/>
              </a:rPr>
              <a:t>汇报人：</a:t>
            </a:r>
            <a:r>
              <a:rPr lang="en-US" altLang="zh-CN" sz="2000" dirty="0">
                <a:solidFill>
                  <a:srgbClr val="FFDDB5"/>
                </a:solidFill>
                <a:latin typeface="思源黑体 CN Medium" panose="020B0600000000000000" pitchFamily="34" charset="-122"/>
                <a:ea typeface="思源黑体 CN Medium" panose="020B0600000000000000" pitchFamily="34" charset="-122"/>
              </a:rPr>
              <a:t>23</a:t>
            </a:r>
            <a:r>
              <a:rPr lang="zh-CN" altLang="en-US" sz="2000" dirty="0">
                <a:solidFill>
                  <a:srgbClr val="FFDDB5"/>
                </a:solidFill>
                <a:latin typeface="思源黑体 CN Medium" panose="020B0600000000000000" pitchFamily="34" charset="-122"/>
                <a:ea typeface="思源黑体 CN Medium" panose="020B0600000000000000" pitchFamily="34" charset="-122"/>
              </a:rPr>
              <a:t>纺织</a:t>
            </a:r>
            <a:r>
              <a:rPr lang="en-US" altLang="zh-CN" sz="2000" dirty="0">
                <a:solidFill>
                  <a:srgbClr val="FFDDB5"/>
                </a:solidFill>
                <a:latin typeface="思源黑体 CN Medium" panose="020B0600000000000000" pitchFamily="34" charset="-122"/>
                <a:ea typeface="思源黑体 CN Medium" panose="020B0600000000000000" pitchFamily="34" charset="-122"/>
              </a:rPr>
              <a:t>2</a:t>
            </a:r>
            <a:r>
              <a:rPr lang="zh-CN" altLang="en-US" sz="2000" dirty="0">
                <a:solidFill>
                  <a:srgbClr val="FFDDB5"/>
                </a:solidFill>
                <a:latin typeface="思源黑体 CN Medium" panose="020B0600000000000000" pitchFamily="34" charset="-122"/>
                <a:ea typeface="思源黑体 CN Medium" panose="020B0600000000000000" pitchFamily="34" charset="-122"/>
              </a:rPr>
              <a:t>班</a:t>
            </a:r>
            <a:r>
              <a:rPr lang="zh-CN" altLang="en-US" sz="2000" dirty="0">
                <a:solidFill>
                  <a:srgbClr val="FFDDB5"/>
                </a:solidFill>
                <a:latin typeface="思源黑体 CN Medium" panose="020B0600000000000000" pitchFamily="34" charset="-122"/>
                <a:ea typeface="思源黑体 CN Medium" panose="020B0600000000000000" pitchFamily="34" charset="-122"/>
              </a:rPr>
              <a:t>李凯涛</a:t>
            </a:r>
            <a:endParaRPr lang="zh-CN" altLang="en-US" sz="2000" dirty="0">
              <a:solidFill>
                <a:srgbClr val="FFDDB5"/>
              </a:solidFill>
              <a:latin typeface="思源黑体 CN Medium" panose="020B0600000000000000" pitchFamily="34" charset="-122"/>
              <a:ea typeface="思源黑体 CN Medium" panose="020B0600000000000000" pitchFamily="34" charset="-122"/>
            </a:endParaRPr>
          </a:p>
        </p:txBody>
      </p:sp>
      <p:grpSp>
        <p:nvGrpSpPr>
          <p:cNvPr id="5" name="组合 4"/>
          <p:cNvGrpSpPr/>
          <p:nvPr/>
        </p:nvGrpSpPr>
        <p:grpSpPr>
          <a:xfrm>
            <a:off x="4805551" y="936049"/>
            <a:ext cx="2580899" cy="482768"/>
            <a:chOff x="4805551" y="1004145"/>
            <a:chExt cx="2580899" cy="482768"/>
          </a:xfrm>
        </p:grpSpPr>
        <p:sp>
          <p:nvSpPr>
            <p:cNvPr id="31" name="星形: 五角 30"/>
            <p:cNvSpPr/>
            <p:nvPr/>
          </p:nvSpPr>
          <p:spPr>
            <a:xfrm>
              <a:off x="5854617" y="1004145"/>
              <a:ext cx="482768" cy="482768"/>
            </a:xfrm>
            <a:prstGeom prst="star5">
              <a:avLst/>
            </a:prstGeom>
            <a:solidFill>
              <a:srgbClr val="FFDD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星形: 五角 32"/>
            <p:cNvSpPr/>
            <p:nvPr/>
          </p:nvSpPr>
          <p:spPr>
            <a:xfrm>
              <a:off x="6463995" y="1046568"/>
              <a:ext cx="397923" cy="397923"/>
            </a:xfrm>
            <a:prstGeom prst="star5">
              <a:avLst/>
            </a:prstGeom>
            <a:solidFill>
              <a:srgbClr val="FFDD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星形: 五角 33"/>
            <p:cNvSpPr/>
            <p:nvPr/>
          </p:nvSpPr>
          <p:spPr>
            <a:xfrm>
              <a:off x="5330084" y="1046568"/>
              <a:ext cx="397923" cy="397923"/>
            </a:xfrm>
            <a:prstGeom prst="star5">
              <a:avLst/>
            </a:prstGeom>
            <a:solidFill>
              <a:srgbClr val="FFDD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星形: 五角 15"/>
            <p:cNvSpPr/>
            <p:nvPr/>
          </p:nvSpPr>
          <p:spPr>
            <a:xfrm>
              <a:off x="6988527" y="1046568"/>
              <a:ext cx="397923" cy="397923"/>
            </a:xfrm>
            <a:prstGeom prst="star5">
              <a:avLst/>
            </a:prstGeom>
            <a:solidFill>
              <a:srgbClr val="FFDD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星形: 五角 18"/>
            <p:cNvSpPr/>
            <p:nvPr/>
          </p:nvSpPr>
          <p:spPr>
            <a:xfrm>
              <a:off x="4805551" y="1046568"/>
              <a:ext cx="397923" cy="397923"/>
            </a:xfrm>
            <a:prstGeom prst="star5">
              <a:avLst/>
            </a:prstGeom>
            <a:solidFill>
              <a:srgbClr val="FFDD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mc:AlternateContent xmlns:mc="http://schemas.openxmlformats.org/markup-compatibility/2006">
    <mc:Choice xmlns:p14="http://schemas.microsoft.com/office/powerpoint/2010/main" Requires="p14">
      <p:transition spd="slow" p14:dur="25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par>
                          <p:cTn id="7" fill="hold">
                            <p:stCondLst>
                              <p:cond delay="0"/>
                            </p:stCondLst>
                            <p:childTnLst>
                              <p:par>
                                <p:cTn id="8" presetID="22" presetClass="entr" presetSubtype="4" fill="hold" grpId="0" nodeType="after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wipe(down)">
                                      <p:cBhvr>
                                        <p:cTn id="10" dur="500"/>
                                        <p:tgtEl>
                                          <p:spTgt spid="20"/>
                                        </p:tgtEl>
                                      </p:cBhvr>
                                    </p:animEffect>
                                  </p:childTnLst>
                                </p:cTn>
                              </p:par>
                            </p:childTnLst>
                          </p:cTn>
                        </p:par>
                        <p:par>
                          <p:cTn id="11" fill="hold">
                            <p:stCondLst>
                              <p:cond delay="500"/>
                            </p:stCondLst>
                            <p:childTnLst>
                              <p:par>
                                <p:cTn id="12" presetID="1" presetClass="entr" presetSubtype="0" fill="hold" grpId="0" nodeType="afterEffect">
                                  <p:stCondLst>
                                    <p:cond delay="0"/>
                                  </p:stCondLst>
                                  <p:childTnLst>
                                    <p:set>
                                      <p:cBhvr>
                                        <p:cTn id="13"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5" grpId="1"/>
      <p:bldP spid="20" grpId="0"/>
      <p:bldP spid="20" grpId="1"/>
      <p:bldP spid="14" grpId="0"/>
      <p:bldP spid="14" grpId="1"/>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CFCFE"/>
        </a:solidFill>
        <a:effectLst/>
      </p:bgPr>
    </p:bg>
    <p:spTree>
      <p:nvGrpSpPr>
        <p:cNvPr id="1" name=""/>
        <p:cNvGrpSpPr/>
        <p:nvPr/>
      </p:nvGrpSpPr>
      <p:grpSpPr>
        <a:xfrm>
          <a:off x="0" y="0"/>
          <a:ext cx="0" cy="0"/>
          <a:chOff x="0" y="0"/>
          <a:chExt cx="0" cy="0"/>
        </a:xfrm>
      </p:grpSpPr>
      <p:pic>
        <p:nvPicPr>
          <p:cNvPr id="41" name="图片 40" descr="山上的城堡&#10;&#10;描述已自动生成"/>
          <p:cNvPicPr>
            <a:picLocks noChangeAspect="1"/>
          </p:cNvPicPr>
          <p:nvPr/>
        </p:nvPicPr>
        <p:blipFill rotWithShape="1">
          <a:blip r:embed="rId1">
            <a:alphaModFix amt="3000"/>
            <a:extLst>
              <a:ext uri="{28A0092B-C50C-407E-A947-70E740481C1C}">
                <a14:useLocalDpi xmlns:a14="http://schemas.microsoft.com/office/drawing/2010/main" val="0"/>
              </a:ext>
            </a:extLst>
          </a:blip>
          <a:srcRect l="6235" r="6235"/>
          <a:stretch>
            <a:fillRect/>
          </a:stretch>
        </p:blipFill>
        <p:spPr>
          <a:xfrm>
            <a:off x="0" y="0"/>
            <a:ext cx="12192001" cy="6858000"/>
          </a:xfrm>
          <a:prstGeom prst="rect">
            <a:avLst/>
          </a:prstGeom>
        </p:spPr>
      </p:pic>
      <p:sp>
        <p:nvSpPr>
          <p:cNvPr id="13" name="矩形 12"/>
          <p:cNvSpPr/>
          <p:nvPr/>
        </p:nvSpPr>
        <p:spPr>
          <a:xfrm>
            <a:off x="71755" y="0"/>
            <a:ext cx="12192000" cy="6858000"/>
          </a:xfrm>
          <a:prstGeom prst="rect">
            <a:avLst/>
          </a:prstGeom>
          <a:solidFill>
            <a:srgbClr val="B10000">
              <a:alpha val="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文本框 37"/>
          <p:cNvSpPr txBox="1"/>
          <p:nvPr/>
        </p:nvSpPr>
        <p:spPr>
          <a:xfrm>
            <a:off x="572770" y="441960"/>
            <a:ext cx="5522595" cy="1076325"/>
          </a:xfrm>
          <a:prstGeom prst="rect">
            <a:avLst/>
          </a:prstGeom>
          <a:noFill/>
        </p:spPr>
        <p:txBody>
          <a:bodyPr wrap="square" rtlCol="0">
            <a:spAutoFit/>
          </a:bodyPr>
          <a:lstStyle>
            <a:defPPr>
              <a:defRPr lang="zh-CN"/>
            </a:defPPr>
            <a:lvl1pPr>
              <a:defRPr sz="3200">
                <a:solidFill>
                  <a:schemeClr val="tx1">
                    <a:lumMod val="85000"/>
                    <a:lumOff val="15000"/>
                  </a:schemeClr>
                </a:solidFill>
                <a:latin typeface="思源黑体 CN Bold" panose="020B0800000000000000" pitchFamily="34" charset="-122"/>
                <a:ea typeface="思源黑体 CN Bold" panose="020B0800000000000000" pitchFamily="34" charset="-122"/>
              </a:defRPr>
            </a:lvl1pPr>
          </a:lstStyle>
          <a:p>
            <a:r>
              <a:rPr lang="zh-CN" altLang="en-US" dirty="0">
                <a:sym typeface="思源黑体 CN Normal" panose="020B0400000000000000" pitchFamily="34" charset="-122"/>
              </a:rPr>
              <a:t>探源护脉　传承创新　新时代浙江文物事业不断向纵深发展</a:t>
            </a:r>
            <a:endParaRPr lang="zh-CN" altLang="en-US" dirty="0">
              <a:sym typeface="思源黑体 CN Normal" panose="020B0400000000000000" pitchFamily="34" charset="-122"/>
            </a:endParaRPr>
          </a:p>
        </p:txBody>
      </p:sp>
      <p:pic>
        <p:nvPicPr>
          <p:cNvPr id="34" name="图片 33" descr="图片包含 背景图案&#10;&#10;描述已自动生成"/>
          <p:cNvPicPr>
            <a:picLocks noChangeAspect="1"/>
          </p:cNvPicPr>
          <p:nvPr/>
        </p:nvPicPr>
        <p:blipFill>
          <a:blip r:embed="rId2" cstate="print">
            <a:extLst>
              <a:ext uri="{28A0092B-C50C-407E-A947-70E740481C1C}">
                <a14:useLocalDpi xmlns:a14="http://schemas.microsoft.com/office/drawing/2010/main" val="0"/>
              </a:ext>
            </a:extLst>
          </a:blip>
          <a:srcRect t="57563" r="28342"/>
          <a:stretch>
            <a:fillRect/>
          </a:stretch>
        </p:blipFill>
        <p:spPr>
          <a:xfrm flipH="1">
            <a:off x="0" y="1"/>
            <a:ext cx="2514599" cy="1046193"/>
          </a:xfrm>
          <a:custGeom>
            <a:avLst/>
            <a:gdLst>
              <a:gd name="connsiteX0" fmla="*/ 2514599 w 2514599"/>
              <a:gd name="connsiteY0" fmla="*/ 0 h 1046193"/>
              <a:gd name="connsiteX1" fmla="*/ 0 w 2514599"/>
              <a:gd name="connsiteY1" fmla="*/ 0 h 1046193"/>
              <a:gd name="connsiteX2" fmla="*/ 0 w 2514599"/>
              <a:gd name="connsiteY2" fmla="*/ 1046193 h 1046193"/>
              <a:gd name="connsiteX3" fmla="*/ 2514599 w 2514599"/>
              <a:gd name="connsiteY3" fmla="*/ 1046193 h 1046193"/>
            </a:gdLst>
            <a:ahLst/>
            <a:cxnLst>
              <a:cxn ang="0">
                <a:pos x="connsiteX0" y="connsiteY0"/>
              </a:cxn>
              <a:cxn ang="0">
                <a:pos x="connsiteX1" y="connsiteY1"/>
              </a:cxn>
              <a:cxn ang="0">
                <a:pos x="connsiteX2" y="connsiteY2"/>
              </a:cxn>
              <a:cxn ang="0">
                <a:pos x="connsiteX3" y="connsiteY3"/>
              </a:cxn>
            </a:cxnLst>
            <a:rect l="l" t="t" r="r" b="b"/>
            <a:pathLst>
              <a:path w="2514599" h="1046193">
                <a:moveTo>
                  <a:pt x="2514599" y="0"/>
                </a:moveTo>
                <a:lnTo>
                  <a:pt x="0" y="0"/>
                </a:lnTo>
                <a:lnTo>
                  <a:pt x="0" y="1046193"/>
                </a:lnTo>
                <a:lnTo>
                  <a:pt x="2514599" y="1046193"/>
                </a:lnTo>
                <a:close/>
              </a:path>
            </a:pathLst>
          </a:custGeom>
        </p:spPr>
      </p:pic>
      <p:sp>
        <p:nvSpPr>
          <p:cNvPr id="84" name="矩形 83"/>
          <p:cNvSpPr/>
          <p:nvPr>
            <p:custDataLst>
              <p:tags r:id="rId3"/>
            </p:custDataLst>
          </p:nvPr>
        </p:nvSpPr>
        <p:spPr>
          <a:xfrm>
            <a:off x="1182581" y="1991262"/>
            <a:ext cx="4237149" cy="4319386"/>
          </a:xfrm>
          <a:prstGeom prst="rect">
            <a:avLst/>
          </a:prstGeom>
          <a:solidFill>
            <a:schemeClr val="bg1"/>
          </a:solidFill>
          <a:ln>
            <a:noFill/>
          </a:ln>
          <a:effectLst>
            <a:outerShdw blurRad="368300" dist="38100" dir="2700000" algn="tl" rotWithShape="0">
              <a:srgbClr val="B1000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9" name="组合 88"/>
          <p:cNvGrpSpPr/>
          <p:nvPr>
            <p:custDataLst>
              <p:tags r:id="rId4"/>
            </p:custDataLst>
          </p:nvPr>
        </p:nvGrpSpPr>
        <p:grpSpPr>
          <a:xfrm>
            <a:off x="1031006" y="1522950"/>
            <a:ext cx="4540299" cy="641714"/>
            <a:chOff x="1031006" y="1522950"/>
            <a:chExt cx="4540299" cy="641714"/>
          </a:xfrm>
        </p:grpSpPr>
        <p:sp>
          <p:nvSpPr>
            <p:cNvPr id="59" name="矩形 58"/>
            <p:cNvSpPr/>
            <p:nvPr>
              <p:custDataLst>
                <p:tags r:id="rId5"/>
              </p:custDataLst>
            </p:nvPr>
          </p:nvSpPr>
          <p:spPr>
            <a:xfrm>
              <a:off x="2048259" y="1522950"/>
              <a:ext cx="2505792" cy="641714"/>
            </a:xfrm>
            <a:prstGeom prst="rect">
              <a:avLst/>
            </a:prstGeom>
            <a:solidFill>
              <a:srgbClr val="B1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矩形 59"/>
            <p:cNvSpPr/>
            <p:nvPr>
              <p:custDataLst>
                <p:tags r:id="rId6"/>
              </p:custDataLst>
            </p:nvPr>
          </p:nvSpPr>
          <p:spPr>
            <a:xfrm>
              <a:off x="4476657" y="1571777"/>
              <a:ext cx="411592" cy="544061"/>
            </a:xfrm>
            <a:prstGeom prst="rect">
              <a:avLst/>
            </a:prstGeom>
            <a:solidFill>
              <a:srgbClr val="B10000">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任意多边形: 形状 62"/>
            <p:cNvSpPr/>
            <p:nvPr>
              <p:custDataLst>
                <p:tags r:id="rId7"/>
              </p:custDataLst>
            </p:nvPr>
          </p:nvSpPr>
          <p:spPr>
            <a:xfrm>
              <a:off x="4810856" y="1586835"/>
              <a:ext cx="760449" cy="513944"/>
            </a:xfrm>
            <a:custGeom>
              <a:avLst/>
              <a:gdLst>
                <a:gd name="connsiteX0" fmla="*/ 0 w 1249251"/>
                <a:gd name="connsiteY0" fmla="*/ 0 h 720000"/>
                <a:gd name="connsiteX1" fmla="*/ 1249247 w 1249251"/>
                <a:gd name="connsiteY1" fmla="*/ 0 h 720000"/>
                <a:gd name="connsiteX2" fmla="*/ 708338 w 1249251"/>
                <a:gd name="connsiteY2" fmla="*/ 359996 h 720000"/>
                <a:gd name="connsiteX3" fmla="*/ 1249251 w 1249251"/>
                <a:gd name="connsiteY3" fmla="*/ 719996 h 720000"/>
                <a:gd name="connsiteX4" fmla="*/ 1249251 w 1249251"/>
                <a:gd name="connsiteY4" fmla="*/ 720000 h 720000"/>
                <a:gd name="connsiteX5" fmla="*/ 0 w 1249251"/>
                <a:gd name="connsiteY5" fmla="*/ 720000 h 72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9251" h="720000">
                  <a:moveTo>
                    <a:pt x="0" y="0"/>
                  </a:moveTo>
                  <a:lnTo>
                    <a:pt x="1249247" y="0"/>
                  </a:lnTo>
                  <a:lnTo>
                    <a:pt x="708338" y="359996"/>
                  </a:lnTo>
                  <a:lnTo>
                    <a:pt x="1249251" y="719996"/>
                  </a:lnTo>
                  <a:lnTo>
                    <a:pt x="1249251" y="720000"/>
                  </a:lnTo>
                  <a:lnTo>
                    <a:pt x="0" y="720000"/>
                  </a:lnTo>
                  <a:close/>
                </a:path>
              </a:pathLst>
            </a:custGeom>
            <a:solidFill>
              <a:srgbClr val="B10000">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7" name="任意多边形: 形状 66"/>
            <p:cNvSpPr/>
            <p:nvPr>
              <p:custDataLst>
                <p:tags r:id="rId8"/>
              </p:custDataLst>
            </p:nvPr>
          </p:nvSpPr>
          <p:spPr>
            <a:xfrm flipH="1">
              <a:off x="1031006" y="1586835"/>
              <a:ext cx="760449" cy="513944"/>
            </a:xfrm>
            <a:custGeom>
              <a:avLst/>
              <a:gdLst>
                <a:gd name="connsiteX0" fmla="*/ 0 w 1249251"/>
                <a:gd name="connsiteY0" fmla="*/ 0 h 720000"/>
                <a:gd name="connsiteX1" fmla="*/ 1249247 w 1249251"/>
                <a:gd name="connsiteY1" fmla="*/ 0 h 720000"/>
                <a:gd name="connsiteX2" fmla="*/ 708338 w 1249251"/>
                <a:gd name="connsiteY2" fmla="*/ 359996 h 720000"/>
                <a:gd name="connsiteX3" fmla="*/ 1249251 w 1249251"/>
                <a:gd name="connsiteY3" fmla="*/ 719996 h 720000"/>
                <a:gd name="connsiteX4" fmla="*/ 1249251 w 1249251"/>
                <a:gd name="connsiteY4" fmla="*/ 720000 h 720000"/>
                <a:gd name="connsiteX5" fmla="*/ 0 w 1249251"/>
                <a:gd name="connsiteY5" fmla="*/ 720000 h 72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9251" h="720000">
                  <a:moveTo>
                    <a:pt x="0" y="0"/>
                  </a:moveTo>
                  <a:lnTo>
                    <a:pt x="1249247" y="0"/>
                  </a:lnTo>
                  <a:lnTo>
                    <a:pt x="708338" y="359996"/>
                  </a:lnTo>
                  <a:lnTo>
                    <a:pt x="1249251" y="719996"/>
                  </a:lnTo>
                  <a:lnTo>
                    <a:pt x="1249251" y="720000"/>
                  </a:lnTo>
                  <a:lnTo>
                    <a:pt x="0" y="720000"/>
                  </a:lnTo>
                  <a:close/>
                </a:path>
              </a:pathLst>
            </a:custGeom>
            <a:solidFill>
              <a:srgbClr val="B10000">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6" name="矩形 75"/>
            <p:cNvSpPr/>
            <p:nvPr>
              <p:custDataLst>
                <p:tags r:id="rId9"/>
              </p:custDataLst>
            </p:nvPr>
          </p:nvSpPr>
          <p:spPr>
            <a:xfrm>
              <a:off x="1714061" y="1571777"/>
              <a:ext cx="411592" cy="544061"/>
            </a:xfrm>
            <a:prstGeom prst="rect">
              <a:avLst/>
            </a:prstGeom>
            <a:solidFill>
              <a:srgbClr val="B10000">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5" name="矩形 84"/>
          <p:cNvSpPr/>
          <p:nvPr>
            <p:custDataLst>
              <p:tags r:id="rId10"/>
            </p:custDataLst>
          </p:nvPr>
        </p:nvSpPr>
        <p:spPr>
          <a:xfrm>
            <a:off x="6772272" y="1991262"/>
            <a:ext cx="4237149" cy="4319386"/>
          </a:xfrm>
          <a:prstGeom prst="rect">
            <a:avLst/>
          </a:prstGeom>
          <a:solidFill>
            <a:schemeClr val="bg1"/>
          </a:solidFill>
          <a:ln>
            <a:noFill/>
          </a:ln>
          <a:effectLst>
            <a:outerShdw blurRad="368300" dist="38100" dir="2700000" algn="tl" rotWithShape="0">
              <a:srgbClr val="B1000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文本框 85"/>
          <p:cNvSpPr txBox="1"/>
          <p:nvPr>
            <p:custDataLst>
              <p:tags r:id="rId11"/>
            </p:custDataLst>
          </p:nvPr>
        </p:nvSpPr>
        <p:spPr>
          <a:xfrm>
            <a:off x="1182475" y="2169429"/>
            <a:ext cx="3806830" cy="3928110"/>
          </a:xfrm>
          <a:prstGeom prst="rect">
            <a:avLst/>
          </a:prstGeom>
          <a:noFill/>
        </p:spPr>
        <p:txBody>
          <a:bodyPr wrap="square" rtlCol="0">
            <a:spAutoFit/>
          </a:bodyPr>
          <a:lstStyle>
            <a:defPPr>
              <a:defRPr lang="zh-CN"/>
            </a:defPPr>
            <a:lvl1pPr>
              <a:lnSpc>
                <a:spcPct val="130000"/>
              </a:lnSpc>
              <a:defRPr sz="1400" b="0" i="0" spc="60">
                <a:solidFill>
                  <a:schemeClr val="tx1">
                    <a:lumMod val="85000"/>
                    <a:lumOff val="15000"/>
                  </a:schemeClr>
                </a:solidFill>
                <a:effectLst/>
                <a:latin typeface="思源黑体 CN Normal" panose="020B0400000000000000" pitchFamily="34" charset="-122"/>
                <a:ea typeface="思源黑体 CN Normal" panose="020B0400000000000000" pitchFamily="34" charset="-122"/>
              </a:defRPr>
            </a:lvl1pPr>
          </a:lstStyle>
          <a:p>
            <a:r>
              <a:rPr lang="zh-CN" altLang="en-US" sz="1200" dirty="0"/>
              <a:t>全省坐拥4处世界级文化遗产瑰宝。</a:t>
            </a:r>
            <a:endParaRPr lang="zh-CN" altLang="en-US" sz="1200" dirty="0"/>
          </a:p>
          <a:p>
            <a:endParaRPr lang="zh-CN" altLang="en-US" sz="1200" dirty="0"/>
          </a:p>
          <a:p>
            <a:r>
              <a:rPr lang="zh-CN" altLang="en-US" sz="1200" dirty="0"/>
              <a:t>杭州西湖景区，于2011年6月被列入世界遗产名录。西湖是杭州的明珠，以其独特的湖泊景观闻名遐迩，是中国唯一的湖泊类文化遗产。</a:t>
            </a:r>
            <a:endParaRPr lang="zh-CN" altLang="en-US" sz="1200" dirty="0"/>
          </a:p>
          <a:p>
            <a:endParaRPr lang="zh-CN" altLang="en-US" sz="1200" dirty="0"/>
          </a:p>
          <a:p>
            <a:r>
              <a:rPr lang="zh-CN" altLang="en-US" sz="1200" dirty="0"/>
              <a:t>大运河，2014年6月被列入世界遗产名录。大运河的历史可以追溯到公元前486年的春秋时期，它是世界上最早、最持久、空间跨度最大的人工运河。</a:t>
            </a:r>
            <a:endParaRPr lang="zh-CN" altLang="en-US" sz="1200" dirty="0"/>
          </a:p>
          <a:p>
            <a:endParaRPr lang="zh-CN" altLang="en-US" sz="1200" dirty="0"/>
          </a:p>
          <a:p>
            <a:r>
              <a:rPr lang="zh-CN" altLang="en-US" sz="1200" dirty="0"/>
              <a:t>良渚古城遗址，2019年7月列入世界遗产名录。良渚古城遗址位于杭州市余杭区，距今已有5300至4300年的历史，是证明中华五千年文明的重要遗址。</a:t>
            </a:r>
            <a:endParaRPr lang="zh-CN" altLang="en-US" sz="1200" dirty="0"/>
          </a:p>
          <a:p>
            <a:endParaRPr lang="zh-CN" altLang="en-US" sz="1200" dirty="0"/>
          </a:p>
          <a:p>
            <a:r>
              <a:rPr lang="zh-CN" altLang="en-US" sz="1200" dirty="0"/>
              <a:t>江郎山，2010年8月列入世界遗产名录。以其雄奇的山峰和秀丽的景色闻名，是丹霞地貌的杰出代表。</a:t>
            </a:r>
            <a:endParaRPr lang="zh-CN" altLang="en-US" sz="1200" dirty="0"/>
          </a:p>
        </p:txBody>
      </p:sp>
      <p:sp>
        <p:nvSpPr>
          <p:cNvPr id="87" name="文本框 86"/>
          <p:cNvSpPr txBox="1"/>
          <p:nvPr>
            <p:custDataLst>
              <p:tags r:id="rId12"/>
            </p:custDataLst>
          </p:nvPr>
        </p:nvSpPr>
        <p:spPr>
          <a:xfrm>
            <a:off x="2400489" y="1643752"/>
            <a:ext cx="1801333" cy="398780"/>
          </a:xfrm>
          <a:prstGeom prst="rect">
            <a:avLst/>
          </a:prstGeom>
          <a:noFill/>
        </p:spPr>
        <p:txBody>
          <a:bodyPr wrap="square" rtlCol="0">
            <a:spAutoFit/>
          </a:bodyPr>
          <a:lstStyle>
            <a:defPPr>
              <a:defRPr lang="zh-CN"/>
            </a:defPPr>
            <a:lvl1pPr>
              <a:defRPr sz="2000">
                <a:solidFill>
                  <a:srgbClr val="B10000"/>
                </a:solidFill>
                <a:latin typeface="思源黑体 CN Medium" panose="020B0600000000000000" pitchFamily="34" charset="-122"/>
                <a:ea typeface="思源黑体 CN Medium" panose="020B0600000000000000" pitchFamily="34" charset="-122"/>
              </a:defRPr>
            </a:lvl1pPr>
          </a:lstStyle>
          <a:p>
            <a:pPr algn="ctr"/>
            <a:r>
              <a:rPr lang="zh-CN" altLang="en-US" dirty="0">
                <a:solidFill>
                  <a:schemeClr val="bg1"/>
                </a:solidFill>
              </a:rPr>
              <a:t>世界文化</a:t>
            </a:r>
            <a:r>
              <a:rPr lang="zh-CN" altLang="en-US" dirty="0">
                <a:solidFill>
                  <a:schemeClr val="bg1"/>
                </a:solidFill>
              </a:rPr>
              <a:t>遗产</a:t>
            </a:r>
            <a:endParaRPr lang="zh-CN" altLang="en-US" dirty="0">
              <a:solidFill>
                <a:schemeClr val="bg1"/>
              </a:solidFill>
            </a:endParaRPr>
          </a:p>
        </p:txBody>
      </p:sp>
      <p:sp>
        <p:nvSpPr>
          <p:cNvPr id="92" name="文本框 91"/>
          <p:cNvSpPr txBox="1"/>
          <p:nvPr>
            <p:custDataLst>
              <p:tags r:id="rId13"/>
            </p:custDataLst>
          </p:nvPr>
        </p:nvSpPr>
        <p:spPr>
          <a:xfrm>
            <a:off x="6987431" y="2164984"/>
            <a:ext cx="3806830" cy="4407535"/>
          </a:xfrm>
          <a:prstGeom prst="rect">
            <a:avLst/>
          </a:prstGeom>
          <a:noFill/>
        </p:spPr>
        <p:txBody>
          <a:bodyPr wrap="square" rtlCol="0">
            <a:spAutoFit/>
          </a:bodyPr>
          <a:lstStyle>
            <a:defPPr>
              <a:defRPr lang="zh-CN"/>
            </a:defPPr>
            <a:lvl1pPr>
              <a:lnSpc>
                <a:spcPct val="130000"/>
              </a:lnSpc>
              <a:defRPr sz="1400" b="0" i="0" spc="60">
                <a:solidFill>
                  <a:schemeClr val="tx1">
                    <a:lumMod val="85000"/>
                    <a:lumOff val="15000"/>
                  </a:schemeClr>
                </a:solidFill>
                <a:effectLst/>
                <a:latin typeface="思源黑体 CN Normal" panose="020B0400000000000000" pitchFamily="34" charset="-122"/>
                <a:ea typeface="思源黑体 CN Normal" panose="020B0400000000000000" pitchFamily="34" charset="-122"/>
              </a:defRPr>
            </a:lvl1pPr>
          </a:lstStyle>
          <a:p>
            <a:r>
              <a:rPr lang="zh-CN" altLang="en-US" sz="1200" dirty="0"/>
              <a:t>2020年，浙江启动</a:t>
            </a:r>
            <a:r>
              <a:rPr lang="zh-CN" altLang="en-US" sz="1200" dirty="0">
                <a:effectLst>
                  <a:outerShdw blurRad="38100" dist="38100" dir="2700000" algn="tl">
                    <a:srgbClr val="000000">
                      <a:alpha val="43137"/>
                    </a:srgbClr>
                  </a:outerShdw>
                </a:effectLst>
              </a:rPr>
              <a:t>“文化基因解码工程”</a:t>
            </a:r>
            <a:r>
              <a:rPr lang="zh-CN" altLang="en-US" sz="1200" dirty="0"/>
              <a:t>，挖掘、研究、阐释优质文化基因，构建全省文化基因库，推进其转化利用。</a:t>
            </a:r>
            <a:endParaRPr lang="zh-CN" altLang="en-US" sz="1200" dirty="0"/>
          </a:p>
          <a:p>
            <a:endParaRPr lang="zh-CN" altLang="en-US" sz="1200" dirty="0"/>
          </a:p>
          <a:p>
            <a:r>
              <a:rPr lang="zh-CN" altLang="en-US" sz="1200" dirty="0"/>
              <a:t>到目前为止，浙江系统梳理文化的传承脉络，累计出版学术著作超过</a:t>
            </a:r>
            <a:r>
              <a:rPr lang="zh-CN" altLang="en-US" sz="1200" dirty="0">
                <a:effectLst>
                  <a:outerShdw blurRad="38100" dist="38100" dir="2700000" algn="tl">
                    <a:srgbClr val="000000">
                      <a:alpha val="43137"/>
                    </a:srgbClr>
                  </a:outerShdw>
                </a:effectLst>
              </a:rPr>
              <a:t>1700</a:t>
            </a:r>
            <a:r>
              <a:rPr lang="zh-CN" altLang="en-US" sz="1200" dirty="0"/>
              <a:t>部。</a:t>
            </a:r>
            <a:endParaRPr lang="zh-CN" altLang="en-US" sz="1200" dirty="0"/>
          </a:p>
          <a:p>
            <a:endParaRPr lang="zh-CN" altLang="en-US" sz="1200" dirty="0"/>
          </a:p>
          <a:p>
            <a:r>
              <a:rPr lang="zh-CN" altLang="en-US" sz="1200" dirty="0"/>
              <a:t>浙江全省累计建成</a:t>
            </a:r>
            <a:r>
              <a:rPr lang="zh-CN" altLang="en-US" sz="1200" b="1" dirty="0">
                <a:effectLst>
                  <a:outerShdw blurRad="38100" dist="38100" dir="2700000" algn="tl">
                    <a:srgbClr val="000000">
                      <a:alpha val="43137"/>
                    </a:srgbClr>
                  </a:outerShdw>
                </a:effectLst>
              </a:rPr>
              <a:t>5万</a:t>
            </a:r>
            <a:r>
              <a:rPr lang="zh-CN" altLang="en-US" sz="1200" dirty="0">
                <a:effectLst>
                  <a:outerShdw blurRad="38100" dist="38100" dir="2700000" algn="tl">
                    <a:srgbClr val="000000">
                      <a:alpha val="43137"/>
                    </a:srgbClr>
                  </a:outerShdw>
                </a:effectLst>
              </a:rPr>
              <a:t>余</a:t>
            </a:r>
            <a:r>
              <a:rPr lang="zh-CN" altLang="en-US" sz="1200" dirty="0"/>
              <a:t>家新时代文明实践中心、所（站、点）和农村文化礼堂。</a:t>
            </a:r>
            <a:endParaRPr lang="zh-CN" altLang="en-US" sz="1200" dirty="0"/>
          </a:p>
          <a:p>
            <a:endParaRPr lang="zh-CN" altLang="en-US" sz="1200" dirty="0"/>
          </a:p>
          <a:p>
            <a:r>
              <a:rPr lang="zh-CN" altLang="en-US" sz="1200" dirty="0"/>
              <a:t>截至目前，浙江涌现出“时代楷模”</a:t>
            </a:r>
            <a:r>
              <a:rPr lang="zh-CN" altLang="en-US" sz="1200" dirty="0">
                <a:effectLst>
                  <a:outerShdw blurRad="38100" dist="38100" dir="2700000" algn="tl">
                    <a:srgbClr val="000000">
                      <a:alpha val="43137"/>
                    </a:srgbClr>
                  </a:outerShdw>
                </a:effectLst>
              </a:rPr>
              <a:t>5例</a:t>
            </a:r>
            <a:r>
              <a:rPr lang="zh-CN" altLang="en-US" sz="1200" dirty="0"/>
              <a:t>、全国道德模范</a:t>
            </a:r>
            <a:r>
              <a:rPr lang="zh-CN" altLang="en-US" sz="1200" dirty="0">
                <a:effectLst>
                  <a:outerShdw blurRad="38100" dist="38100" dir="2700000" algn="tl">
                    <a:srgbClr val="000000">
                      <a:alpha val="43137"/>
                    </a:srgbClr>
                  </a:outerShdw>
                </a:effectLst>
              </a:rPr>
              <a:t>18人</a:t>
            </a:r>
            <a:r>
              <a:rPr lang="zh-CN" altLang="en-US" sz="1200" dirty="0"/>
              <a:t>、“中国好人”</a:t>
            </a:r>
            <a:r>
              <a:rPr lang="zh-CN" altLang="en-US" sz="1200" dirty="0">
                <a:effectLst>
                  <a:outerShdw blurRad="38100" dist="38100" dir="2700000" algn="tl">
                    <a:srgbClr val="000000">
                      <a:alpha val="43137"/>
                    </a:srgbClr>
                  </a:outerShdw>
                </a:effectLst>
              </a:rPr>
              <a:t>536例</a:t>
            </a:r>
            <a:r>
              <a:rPr lang="zh-CN" altLang="en-US" sz="1200" dirty="0"/>
              <a:t>。全国文明城市数量从2005年的1个增加到目前的</a:t>
            </a:r>
            <a:r>
              <a:rPr lang="zh-CN" altLang="en-US" sz="1200" dirty="0">
                <a:effectLst>
                  <a:outerShdw blurRad="38100" dist="38100" dir="2700000" algn="tl">
                    <a:srgbClr val="000000">
                      <a:alpha val="43137"/>
                    </a:srgbClr>
                  </a:outerShdw>
                </a:effectLst>
              </a:rPr>
              <a:t>27个</a:t>
            </a:r>
            <a:r>
              <a:rPr lang="zh-CN" altLang="en-US" sz="1200" dirty="0"/>
              <a:t>。</a:t>
            </a:r>
            <a:endParaRPr lang="zh-CN" altLang="en-US" sz="1200" dirty="0"/>
          </a:p>
          <a:p>
            <a:endParaRPr lang="zh-CN" altLang="en-US" sz="1200" dirty="0"/>
          </a:p>
          <a:p>
            <a:r>
              <a:rPr lang="en-US" altLang="zh-CN" sz="1200" dirty="0"/>
              <a:t>如今，浙江文化产业实现了从“千亿级”向“万亿级”跨越。2022年浙江文化产业增加值达</a:t>
            </a:r>
            <a:r>
              <a:rPr lang="en-US" altLang="zh-CN" sz="1200" dirty="0">
                <a:effectLst>
                  <a:outerShdw blurRad="38100" dist="38100" dir="2700000" algn="tl">
                    <a:srgbClr val="000000">
                      <a:alpha val="43137"/>
                    </a:srgbClr>
                  </a:outerShdw>
                </a:effectLst>
              </a:rPr>
              <a:t>5145</a:t>
            </a:r>
            <a:r>
              <a:rPr lang="en-US" altLang="zh-CN" sz="1200" dirty="0"/>
              <a:t>亿元，是2002年的</a:t>
            </a:r>
            <a:r>
              <a:rPr lang="en-US" altLang="zh-CN" sz="1200" dirty="0">
                <a:effectLst>
                  <a:outerShdw blurRad="38100" dist="38100" dir="2700000" algn="tl">
                    <a:srgbClr val="000000">
                      <a:alpha val="43137"/>
                    </a:srgbClr>
                  </a:outerShdw>
                </a:effectLst>
              </a:rPr>
              <a:t>22.5</a:t>
            </a:r>
            <a:r>
              <a:rPr lang="en-US" altLang="zh-CN" sz="1200" dirty="0"/>
              <a:t>倍</a:t>
            </a:r>
            <a:r>
              <a:rPr lang="zh-CN" altLang="en-US" sz="1200" dirty="0"/>
              <a:t>。</a:t>
            </a:r>
            <a:endParaRPr lang="en-US" altLang="zh-CN" sz="1200" dirty="0"/>
          </a:p>
          <a:p>
            <a:endParaRPr lang="en-US" altLang="zh-CN" sz="1200" dirty="0"/>
          </a:p>
        </p:txBody>
      </p:sp>
      <p:grpSp>
        <p:nvGrpSpPr>
          <p:cNvPr id="28" name="组合 27"/>
          <p:cNvGrpSpPr/>
          <p:nvPr>
            <p:custDataLst>
              <p:tags r:id="rId14"/>
            </p:custDataLst>
          </p:nvPr>
        </p:nvGrpSpPr>
        <p:grpSpPr>
          <a:xfrm>
            <a:off x="6620697" y="1522543"/>
            <a:ext cx="4540299" cy="641714"/>
            <a:chOff x="1031006" y="1522950"/>
            <a:chExt cx="4540299" cy="641714"/>
          </a:xfrm>
        </p:grpSpPr>
        <p:sp>
          <p:nvSpPr>
            <p:cNvPr id="29" name="矩形 28"/>
            <p:cNvSpPr/>
            <p:nvPr>
              <p:custDataLst>
                <p:tags r:id="rId15"/>
              </p:custDataLst>
            </p:nvPr>
          </p:nvSpPr>
          <p:spPr>
            <a:xfrm>
              <a:off x="2048259" y="1522950"/>
              <a:ext cx="2505792" cy="641714"/>
            </a:xfrm>
            <a:prstGeom prst="rect">
              <a:avLst/>
            </a:prstGeom>
            <a:solidFill>
              <a:srgbClr val="B1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p:cNvSpPr/>
            <p:nvPr>
              <p:custDataLst>
                <p:tags r:id="rId16"/>
              </p:custDataLst>
            </p:nvPr>
          </p:nvSpPr>
          <p:spPr>
            <a:xfrm>
              <a:off x="4476657" y="1571777"/>
              <a:ext cx="411592" cy="544061"/>
            </a:xfrm>
            <a:prstGeom prst="rect">
              <a:avLst/>
            </a:prstGeom>
            <a:solidFill>
              <a:srgbClr val="B10000">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任意多边形: 形状 30"/>
            <p:cNvSpPr/>
            <p:nvPr>
              <p:custDataLst>
                <p:tags r:id="rId17"/>
              </p:custDataLst>
            </p:nvPr>
          </p:nvSpPr>
          <p:spPr>
            <a:xfrm>
              <a:off x="4810856" y="1586835"/>
              <a:ext cx="760449" cy="513944"/>
            </a:xfrm>
            <a:custGeom>
              <a:avLst/>
              <a:gdLst>
                <a:gd name="connsiteX0" fmla="*/ 0 w 1249251"/>
                <a:gd name="connsiteY0" fmla="*/ 0 h 720000"/>
                <a:gd name="connsiteX1" fmla="*/ 1249247 w 1249251"/>
                <a:gd name="connsiteY1" fmla="*/ 0 h 720000"/>
                <a:gd name="connsiteX2" fmla="*/ 708338 w 1249251"/>
                <a:gd name="connsiteY2" fmla="*/ 359996 h 720000"/>
                <a:gd name="connsiteX3" fmla="*/ 1249251 w 1249251"/>
                <a:gd name="connsiteY3" fmla="*/ 719996 h 720000"/>
                <a:gd name="connsiteX4" fmla="*/ 1249251 w 1249251"/>
                <a:gd name="connsiteY4" fmla="*/ 720000 h 720000"/>
                <a:gd name="connsiteX5" fmla="*/ 0 w 1249251"/>
                <a:gd name="connsiteY5" fmla="*/ 720000 h 72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9251" h="720000">
                  <a:moveTo>
                    <a:pt x="0" y="0"/>
                  </a:moveTo>
                  <a:lnTo>
                    <a:pt x="1249247" y="0"/>
                  </a:lnTo>
                  <a:lnTo>
                    <a:pt x="708338" y="359996"/>
                  </a:lnTo>
                  <a:lnTo>
                    <a:pt x="1249251" y="719996"/>
                  </a:lnTo>
                  <a:lnTo>
                    <a:pt x="1249251" y="720000"/>
                  </a:lnTo>
                  <a:lnTo>
                    <a:pt x="0" y="720000"/>
                  </a:lnTo>
                  <a:close/>
                </a:path>
              </a:pathLst>
            </a:custGeom>
            <a:solidFill>
              <a:srgbClr val="B10000">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2" name="任意多边形: 形状 31"/>
            <p:cNvSpPr/>
            <p:nvPr>
              <p:custDataLst>
                <p:tags r:id="rId18"/>
              </p:custDataLst>
            </p:nvPr>
          </p:nvSpPr>
          <p:spPr>
            <a:xfrm flipH="1">
              <a:off x="1031006" y="1586835"/>
              <a:ext cx="760449" cy="513944"/>
            </a:xfrm>
            <a:custGeom>
              <a:avLst/>
              <a:gdLst>
                <a:gd name="connsiteX0" fmla="*/ 0 w 1249251"/>
                <a:gd name="connsiteY0" fmla="*/ 0 h 720000"/>
                <a:gd name="connsiteX1" fmla="*/ 1249247 w 1249251"/>
                <a:gd name="connsiteY1" fmla="*/ 0 h 720000"/>
                <a:gd name="connsiteX2" fmla="*/ 708338 w 1249251"/>
                <a:gd name="connsiteY2" fmla="*/ 359996 h 720000"/>
                <a:gd name="connsiteX3" fmla="*/ 1249251 w 1249251"/>
                <a:gd name="connsiteY3" fmla="*/ 719996 h 720000"/>
                <a:gd name="connsiteX4" fmla="*/ 1249251 w 1249251"/>
                <a:gd name="connsiteY4" fmla="*/ 720000 h 720000"/>
                <a:gd name="connsiteX5" fmla="*/ 0 w 1249251"/>
                <a:gd name="connsiteY5" fmla="*/ 720000 h 72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9251" h="720000">
                  <a:moveTo>
                    <a:pt x="0" y="0"/>
                  </a:moveTo>
                  <a:lnTo>
                    <a:pt x="1249247" y="0"/>
                  </a:lnTo>
                  <a:lnTo>
                    <a:pt x="708338" y="359996"/>
                  </a:lnTo>
                  <a:lnTo>
                    <a:pt x="1249251" y="719996"/>
                  </a:lnTo>
                  <a:lnTo>
                    <a:pt x="1249251" y="720000"/>
                  </a:lnTo>
                  <a:lnTo>
                    <a:pt x="0" y="720000"/>
                  </a:lnTo>
                  <a:close/>
                </a:path>
              </a:pathLst>
            </a:custGeom>
            <a:solidFill>
              <a:srgbClr val="B10000">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3" name="矩形 32"/>
            <p:cNvSpPr/>
            <p:nvPr>
              <p:custDataLst>
                <p:tags r:id="rId19"/>
              </p:custDataLst>
            </p:nvPr>
          </p:nvSpPr>
          <p:spPr>
            <a:xfrm>
              <a:off x="1714061" y="1571777"/>
              <a:ext cx="411592" cy="544061"/>
            </a:xfrm>
            <a:prstGeom prst="rect">
              <a:avLst/>
            </a:prstGeom>
            <a:solidFill>
              <a:srgbClr val="B10000">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94" name="图形 93" descr="333438303937323b333633323239383bcee5bdc7d0c7"/>
          <p:cNvPicPr>
            <a:picLocks noChangeAspect="1"/>
          </p:cNvPicPr>
          <p:nvPr>
            <p:custDataLst>
              <p:tags r:id="rId20"/>
            </p:custDataLst>
          </p:nvPr>
        </p:nvPicPr>
        <p:blipFill>
          <a:blip r:embed="rId21"/>
          <a:stretch>
            <a:fillRect/>
          </a:stretch>
        </p:blipFill>
        <p:spPr>
          <a:xfrm>
            <a:off x="4932898" y="5823614"/>
            <a:ext cx="486757" cy="486757"/>
          </a:xfrm>
          <a:prstGeom prst="rect">
            <a:avLst/>
          </a:prstGeom>
        </p:spPr>
      </p:pic>
      <p:pic>
        <p:nvPicPr>
          <p:cNvPr id="95" name="图形 94" descr="333438303937323b333633323239383bcee5bdc7d0c7"/>
          <p:cNvPicPr>
            <a:picLocks noChangeAspect="1"/>
          </p:cNvPicPr>
          <p:nvPr>
            <p:custDataLst>
              <p:tags r:id="rId22"/>
            </p:custDataLst>
          </p:nvPr>
        </p:nvPicPr>
        <p:blipFill>
          <a:blip r:embed="rId21"/>
          <a:stretch>
            <a:fillRect/>
          </a:stretch>
        </p:blipFill>
        <p:spPr>
          <a:xfrm>
            <a:off x="10522453" y="5823613"/>
            <a:ext cx="486757" cy="486757"/>
          </a:xfrm>
          <a:prstGeom prst="rect">
            <a:avLst/>
          </a:prstGeom>
        </p:spPr>
      </p:pic>
      <p:sp>
        <p:nvSpPr>
          <p:cNvPr id="88" name="文本框 87"/>
          <p:cNvSpPr txBox="1"/>
          <p:nvPr>
            <p:custDataLst>
              <p:tags r:id="rId23"/>
            </p:custDataLst>
          </p:nvPr>
        </p:nvSpPr>
        <p:spPr>
          <a:xfrm>
            <a:off x="7407910" y="1644015"/>
            <a:ext cx="2851785" cy="398780"/>
          </a:xfrm>
          <a:prstGeom prst="rect">
            <a:avLst/>
          </a:prstGeom>
          <a:noFill/>
        </p:spPr>
        <p:txBody>
          <a:bodyPr wrap="square" rtlCol="0">
            <a:spAutoFit/>
          </a:bodyPr>
          <a:lstStyle>
            <a:defPPr>
              <a:defRPr lang="zh-CN"/>
            </a:defPPr>
            <a:lvl1pPr>
              <a:defRPr sz="2000">
                <a:solidFill>
                  <a:srgbClr val="B10000"/>
                </a:solidFill>
                <a:latin typeface="思源黑体 CN Medium" panose="020B0600000000000000" pitchFamily="34" charset="-122"/>
                <a:ea typeface="思源黑体 CN Medium" panose="020B0600000000000000" pitchFamily="34" charset="-122"/>
              </a:defRPr>
            </a:lvl1pPr>
          </a:lstStyle>
          <a:p>
            <a:pPr algn="ctr"/>
            <a:r>
              <a:rPr lang="zh-CN" altLang="en-US" dirty="0">
                <a:solidFill>
                  <a:schemeClr val="bg1"/>
                </a:solidFill>
              </a:rPr>
              <a:t>浙江的文化工程</a:t>
            </a:r>
            <a:r>
              <a:rPr lang="zh-CN" altLang="en-US" dirty="0">
                <a:solidFill>
                  <a:schemeClr val="bg1"/>
                </a:solidFill>
              </a:rPr>
              <a:t>成绩</a:t>
            </a:r>
            <a:endParaRPr lang="zh-CN" altLang="en-US" dirty="0">
              <a:solidFill>
                <a:schemeClr val="bg1"/>
              </a:solidFill>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airplan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7"/>
                                        </p:tgtEl>
                                        <p:attrNameLst>
                                          <p:attrName>style.visibility</p:attrName>
                                        </p:attrNameLst>
                                      </p:cBhvr>
                                      <p:to>
                                        <p:strVal val="visible"/>
                                      </p:to>
                                    </p:set>
                                    <p:anim calcmode="lin" valueType="num">
                                      <p:cBhvr additive="base">
                                        <p:cTn id="7" dur="500" fill="hold"/>
                                        <p:tgtEl>
                                          <p:spTgt spid="87"/>
                                        </p:tgtEl>
                                        <p:attrNameLst>
                                          <p:attrName>ppt_x</p:attrName>
                                        </p:attrNameLst>
                                      </p:cBhvr>
                                      <p:tavLst>
                                        <p:tav tm="0">
                                          <p:val>
                                            <p:strVal val="#ppt_x"/>
                                          </p:val>
                                        </p:tav>
                                        <p:tav tm="100000">
                                          <p:val>
                                            <p:strVal val="#ppt_x"/>
                                          </p:val>
                                        </p:tav>
                                      </p:tavLst>
                                    </p:anim>
                                    <p:anim calcmode="lin" valueType="num">
                                      <p:cBhvr additive="base">
                                        <p:cTn id="8" dur="500" fill="hold"/>
                                        <p:tgtEl>
                                          <p:spTgt spid="87"/>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86"/>
                                        </p:tgtEl>
                                        <p:attrNameLst>
                                          <p:attrName>style.visibility</p:attrName>
                                        </p:attrNameLst>
                                      </p:cBhvr>
                                      <p:to>
                                        <p:strVal val="visible"/>
                                      </p:to>
                                    </p:set>
                                    <p:anim calcmode="lin" valueType="num">
                                      <p:cBhvr additive="base">
                                        <p:cTn id="11" dur="500" fill="hold"/>
                                        <p:tgtEl>
                                          <p:spTgt spid="86"/>
                                        </p:tgtEl>
                                        <p:attrNameLst>
                                          <p:attrName>ppt_x</p:attrName>
                                        </p:attrNameLst>
                                      </p:cBhvr>
                                      <p:tavLst>
                                        <p:tav tm="0">
                                          <p:val>
                                            <p:strVal val="#ppt_x"/>
                                          </p:val>
                                        </p:tav>
                                        <p:tav tm="100000">
                                          <p:val>
                                            <p:strVal val="#ppt_x"/>
                                          </p:val>
                                        </p:tav>
                                      </p:tavLst>
                                    </p:anim>
                                    <p:anim calcmode="lin" valueType="num">
                                      <p:cBhvr additive="base">
                                        <p:cTn id="12" dur="500" fill="hold"/>
                                        <p:tgtEl>
                                          <p:spTgt spid="86"/>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88"/>
                                        </p:tgtEl>
                                        <p:attrNameLst>
                                          <p:attrName>style.visibility</p:attrName>
                                        </p:attrNameLst>
                                      </p:cBhvr>
                                      <p:to>
                                        <p:strVal val="visible"/>
                                      </p:to>
                                    </p:set>
                                    <p:anim calcmode="lin" valueType="num">
                                      <p:cBhvr additive="base">
                                        <p:cTn id="15" dur="500" fill="hold"/>
                                        <p:tgtEl>
                                          <p:spTgt spid="88"/>
                                        </p:tgtEl>
                                        <p:attrNameLst>
                                          <p:attrName>ppt_x</p:attrName>
                                        </p:attrNameLst>
                                      </p:cBhvr>
                                      <p:tavLst>
                                        <p:tav tm="0">
                                          <p:val>
                                            <p:strVal val="#ppt_x"/>
                                          </p:val>
                                        </p:tav>
                                        <p:tav tm="100000">
                                          <p:val>
                                            <p:strVal val="#ppt_x"/>
                                          </p:val>
                                        </p:tav>
                                      </p:tavLst>
                                    </p:anim>
                                    <p:anim calcmode="lin" valueType="num">
                                      <p:cBhvr additive="base">
                                        <p:cTn id="16" dur="500" fill="hold"/>
                                        <p:tgtEl>
                                          <p:spTgt spid="88"/>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92"/>
                                        </p:tgtEl>
                                        <p:attrNameLst>
                                          <p:attrName>style.visibility</p:attrName>
                                        </p:attrNameLst>
                                      </p:cBhvr>
                                      <p:to>
                                        <p:strVal val="visible"/>
                                      </p:to>
                                    </p:set>
                                    <p:anim calcmode="lin" valueType="num">
                                      <p:cBhvr additive="base">
                                        <p:cTn id="19" dur="500" fill="hold"/>
                                        <p:tgtEl>
                                          <p:spTgt spid="92"/>
                                        </p:tgtEl>
                                        <p:attrNameLst>
                                          <p:attrName>ppt_x</p:attrName>
                                        </p:attrNameLst>
                                      </p:cBhvr>
                                      <p:tavLst>
                                        <p:tav tm="0">
                                          <p:val>
                                            <p:strVal val="#ppt_x"/>
                                          </p:val>
                                        </p:tav>
                                        <p:tav tm="100000">
                                          <p:val>
                                            <p:strVal val="#ppt_x"/>
                                          </p:val>
                                        </p:tav>
                                      </p:tavLst>
                                    </p:anim>
                                    <p:anim calcmode="lin" valueType="num">
                                      <p:cBhvr additive="base">
                                        <p:cTn id="20" dur="500" fill="hold"/>
                                        <p:tgtEl>
                                          <p:spTgt spid="9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 grpId="0"/>
      <p:bldP spid="86" grpId="0"/>
      <p:bldP spid="88" grpId="0"/>
      <p:bldP spid="92" grpId="0"/>
      <p:bldP spid="87" grpId="1"/>
      <p:bldP spid="86" grpId="1"/>
      <p:bldP spid="88" grpId="1"/>
      <p:bldP spid="92" grpId="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CFCFE"/>
        </a:solidFill>
        <a:effectLst/>
      </p:bgPr>
    </p:bg>
    <p:spTree>
      <p:nvGrpSpPr>
        <p:cNvPr id="1" name=""/>
        <p:cNvGrpSpPr/>
        <p:nvPr/>
      </p:nvGrpSpPr>
      <p:grpSpPr>
        <a:xfrm>
          <a:off x="0" y="0"/>
          <a:ext cx="0" cy="0"/>
          <a:chOff x="0" y="0"/>
          <a:chExt cx="0" cy="0"/>
        </a:xfrm>
      </p:grpSpPr>
      <p:pic>
        <p:nvPicPr>
          <p:cNvPr id="41" name="图片 40" descr="山上的城堡&#10;&#10;描述已自动生成"/>
          <p:cNvPicPr>
            <a:picLocks noChangeAspect="1"/>
          </p:cNvPicPr>
          <p:nvPr/>
        </p:nvPicPr>
        <p:blipFill rotWithShape="1">
          <a:blip r:embed="rId1">
            <a:alphaModFix amt="5000"/>
            <a:extLst>
              <a:ext uri="{28A0092B-C50C-407E-A947-70E740481C1C}">
                <a14:useLocalDpi xmlns:a14="http://schemas.microsoft.com/office/drawing/2010/main" val="0"/>
              </a:ext>
            </a:extLst>
          </a:blip>
          <a:srcRect l="6235" r="6235"/>
          <a:stretch>
            <a:fillRect/>
          </a:stretch>
        </p:blipFill>
        <p:spPr>
          <a:xfrm>
            <a:off x="0" y="0"/>
            <a:ext cx="12192001" cy="6858000"/>
          </a:xfrm>
          <a:prstGeom prst="rect">
            <a:avLst/>
          </a:prstGeom>
        </p:spPr>
      </p:pic>
      <p:sp>
        <p:nvSpPr>
          <p:cNvPr id="47" name="矩形 46"/>
          <p:cNvSpPr/>
          <p:nvPr/>
        </p:nvSpPr>
        <p:spPr>
          <a:xfrm>
            <a:off x="0" y="0"/>
            <a:ext cx="12192000" cy="6858000"/>
          </a:xfrm>
          <a:prstGeom prst="rect">
            <a:avLst/>
          </a:prstGeom>
          <a:solidFill>
            <a:srgbClr val="B10000">
              <a:alpha val="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平行四边形 12"/>
          <p:cNvSpPr/>
          <p:nvPr/>
        </p:nvSpPr>
        <p:spPr>
          <a:xfrm>
            <a:off x="2176313" y="1046576"/>
            <a:ext cx="8388134" cy="889690"/>
          </a:xfrm>
          <a:custGeom>
            <a:avLst/>
            <a:gdLst>
              <a:gd name="connsiteX0" fmla="*/ 2186 w 8208094"/>
              <a:gd name="connsiteY0" fmla="*/ 800227 h 889690"/>
              <a:gd name="connsiteX1" fmla="*/ 188609 w 8208094"/>
              <a:gd name="connsiteY1" fmla="*/ 54537 h 889690"/>
              <a:gd name="connsiteX2" fmla="*/ 258459 w 8208094"/>
              <a:gd name="connsiteY2" fmla="*/ 0 h 889690"/>
              <a:gd name="connsiteX3" fmla="*/ 8136058 w 8208094"/>
              <a:gd name="connsiteY3" fmla="*/ 0 h 889690"/>
              <a:gd name="connsiteX4" fmla="*/ 8205909 w 8208094"/>
              <a:gd name="connsiteY4" fmla="*/ 89463 h 889690"/>
              <a:gd name="connsiteX5" fmla="*/ 8019486 w 8208094"/>
              <a:gd name="connsiteY5" fmla="*/ 835153 h 889690"/>
              <a:gd name="connsiteX6" fmla="*/ 7949636 w 8208094"/>
              <a:gd name="connsiteY6" fmla="*/ 889690 h 889690"/>
              <a:gd name="connsiteX7" fmla="*/ 72036 w 8208094"/>
              <a:gd name="connsiteY7" fmla="*/ 889690 h 889690"/>
              <a:gd name="connsiteX8" fmla="*/ 2186 w 8208094"/>
              <a:gd name="connsiteY8" fmla="*/ 800227 h 889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08094" h="889690">
                <a:moveTo>
                  <a:pt x="2186" y="800227"/>
                </a:moveTo>
                <a:lnTo>
                  <a:pt x="188609" y="54537"/>
                </a:lnTo>
                <a:cubicBezTo>
                  <a:pt x="196626" y="22469"/>
                  <a:pt x="225404" y="0"/>
                  <a:pt x="258459" y="0"/>
                </a:cubicBezTo>
                <a:lnTo>
                  <a:pt x="8136058" y="0"/>
                </a:lnTo>
                <a:cubicBezTo>
                  <a:pt x="8182904" y="0"/>
                  <a:pt x="8217270" y="44016"/>
                  <a:pt x="8205909" y="89463"/>
                </a:cubicBezTo>
                <a:lnTo>
                  <a:pt x="8019486" y="835153"/>
                </a:lnTo>
                <a:cubicBezTo>
                  <a:pt x="8011470" y="867221"/>
                  <a:pt x="7982692" y="889690"/>
                  <a:pt x="7949636" y="889690"/>
                </a:cubicBezTo>
                <a:lnTo>
                  <a:pt x="72036" y="889690"/>
                </a:lnTo>
                <a:cubicBezTo>
                  <a:pt x="25190" y="889690"/>
                  <a:pt x="-9176" y="845674"/>
                  <a:pt x="2186" y="800227"/>
                </a:cubicBezTo>
              </a:path>
            </a:pathLst>
          </a:custGeom>
          <a:solidFill>
            <a:srgbClr val="B1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pic>
        <p:nvPicPr>
          <p:cNvPr id="31" name="图片 30" descr="形状&#10;&#10;描述已自动生成"/>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98846" y="641204"/>
            <a:ext cx="855696" cy="817318"/>
          </a:xfrm>
          <a:prstGeom prst="rect">
            <a:avLst/>
          </a:prstGeom>
        </p:spPr>
      </p:pic>
      <p:sp>
        <p:nvSpPr>
          <p:cNvPr id="37" name="平行四边形 12"/>
          <p:cNvSpPr/>
          <p:nvPr/>
        </p:nvSpPr>
        <p:spPr>
          <a:xfrm>
            <a:off x="1132938" y="2141925"/>
            <a:ext cx="8388134" cy="889690"/>
          </a:xfrm>
          <a:custGeom>
            <a:avLst/>
            <a:gdLst>
              <a:gd name="connsiteX0" fmla="*/ 2186 w 8208094"/>
              <a:gd name="connsiteY0" fmla="*/ 800227 h 889690"/>
              <a:gd name="connsiteX1" fmla="*/ 188609 w 8208094"/>
              <a:gd name="connsiteY1" fmla="*/ 54537 h 889690"/>
              <a:gd name="connsiteX2" fmla="*/ 258459 w 8208094"/>
              <a:gd name="connsiteY2" fmla="*/ 0 h 889690"/>
              <a:gd name="connsiteX3" fmla="*/ 8136058 w 8208094"/>
              <a:gd name="connsiteY3" fmla="*/ 0 h 889690"/>
              <a:gd name="connsiteX4" fmla="*/ 8205909 w 8208094"/>
              <a:gd name="connsiteY4" fmla="*/ 89463 h 889690"/>
              <a:gd name="connsiteX5" fmla="*/ 8019486 w 8208094"/>
              <a:gd name="connsiteY5" fmla="*/ 835153 h 889690"/>
              <a:gd name="connsiteX6" fmla="*/ 7949636 w 8208094"/>
              <a:gd name="connsiteY6" fmla="*/ 889690 h 889690"/>
              <a:gd name="connsiteX7" fmla="*/ 72036 w 8208094"/>
              <a:gd name="connsiteY7" fmla="*/ 889690 h 889690"/>
              <a:gd name="connsiteX8" fmla="*/ 2186 w 8208094"/>
              <a:gd name="connsiteY8" fmla="*/ 800227 h 889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08094" h="889690">
                <a:moveTo>
                  <a:pt x="2186" y="800227"/>
                </a:moveTo>
                <a:lnTo>
                  <a:pt x="188609" y="54537"/>
                </a:lnTo>
                <a:cubicBezTo>
                  <a:pt x="196626" y="22469"/>
                  <a:pt x="225404" y="0"/>
                  <a:pt x="258459" y="0"/>
                </a:cubicBezTo>
                <a:lnTo>
                  <a:pt x="8136058" y="0"/>
                </a:lnTo>
                <a:cubicBezTo>
                  <a:pt x="8182904" y="0"/>
                  <a:pt x="8217270" y="44016"/>
                  <a:pt x="8205909" y="89463"/>
                </a:cubicBezTo>
                <a:lnTo>
                  <a:pt x="8019486" y="835153"/>
                </a:lnTo>
                <a:cubicBezTo>
                  <a:pt x="8011470" y="867221"/>
                  <a:pt x="7982692" y="889690"/>
                  <a:pt x="7949636" y="889690"/>
                </a:cubicBezTo>
                <a:lnTo>
                  <a:pt x="72036" y="889690"/>
                </a:lnTo>
                <a:cubicBezTo>
                  <a:pt x="25190" y="889690"/>
                  <a:pt x="-9176" y="845674"/>
                  <a:pt x="2186" y="800227"/>
                </a:cubicBezTo>
              </a:path>
            </a:pathLst>
          </a:custGeom>
          <a:solidFill>
            <a:srgbClr val="B1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pic>
        <p:nvPicPr>
          <p:cNvPr id="39" name="图片 38" descr="形状&#10;&#10;描述已自动生成"/>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55471" y="1736553"/>
            <a:ext cx="855696" cy="817318"/>
          </a:xfrm>
          <a:prstGeom prst="rect">
            <a:avLst/>
          </a:prstGeom>
        </p:spPr>
      </p:pic>
      <p:sp>
        <p:nvSpPr>
          <p:cNvPr id="42" name="平行四边形 12"/>
          <p:cNvSpPr/>
          <p:nvPr/>
        </p:nvSpPr>
        <p:spPr>
          <a:xfrm>
            <a:off x="2176948" y="3216319"/>
            <a:ext cx="8388134" cy="889690"/>
          </a:xfrm>
          <a:custGeom>
            <a:avLst/>
            <a:gdLst>
              <a:gd name="connsiteX0" fmla="*/ 2186 w 8208094"/>
              <a:gd name="connsiteY0" fmla="*/ 800227 h 889690"/>
              <a:gd name="connsiteX1" fmla="*/ 188609 w 8208094"/>
              <a:gd name="connsiteY1" fmla="*/ 54537 h 889690"/>
              <a:gd name="connsiteX2" fmla="*/ 258459 w 8208094"/>
              <a:gd name="connsiteY2" fmla="*/ 0 h 889690"/>
              <a:gd name="connsiteX3" fmla="*/ 8136058 w 8208094"/>
              <a:gd name="connsiteY3" fmla="*/ 0 h 889690"/>
              <a:gd name="connsiteX4" fmla="*/ 8205909 w 8208094"/>
              <a:gd name="connsiteY4" fmla="*/ 89463 h 889690"/>
              <a:gd name="connsiteX5" fmla="*/ 8019486 w 8208094"/>
              <a:gd name="connsiteY5" fmla="*/ 835153 h 889690"/>
              <a:gd name="connsiteX6" fmla="*/ 7949636 w 8208094"/>
              <a:gd name="connsiteY6" fmla="*/ 889690 h 889690"/>
              <a:gd name="connsiteX7" fmla="*/ 72036 w 8208094"/>
              <a:gd name="connsiteY7" fmla="*/ 889690 h 889690"/>
              <a:gd name="connsiteX8" fmla="*/ 2186 w 8208094"/>
              <a:gd name="connsiteY8" fmla="*/ 800227 h 889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08094" h="889690">
                <a:moveTo>
                  <a:pt x="2186" y="800227"/>
                </a:moveTo>
                <a:lnTo>
                  <a:pt x="188609" y="54537"/>
                </a:lnTo>
                <a:cubicBezTo>
                  <a:pt x="196626" y="22469"/>
                  <a:pt x="225404" y="0"/>
                  <a:pt x="258459" y="0"/>
                </a:cubicBezTo>
                <a:lnTo>
                  <a:pt x="8136058" y="0"/>
                </a:lnTo>
                <a:cubicBezTo>
                  <a:pt x="8182904" y="0"/>
                  <a:pt x="8217270" y="44016"/>
                  <a:pt x="8205909" y="89463"/>
                </a:cubicBezTo>
                <a:lnTo>
                  <a:pt x="8019486" y="835153"/>
                </a:lnTo>
                <a:cubicBezTo>
                  <a:pt x="8011470" y="867221"/>
                  <a:pt x="7982692" y="889690"/>
                  <a:pt x="7949636" y="889690"/>
                </a:cubicBezTo>
                <a:lnTo>
                  <a:pt x="72036" y="889690"/>
                </a:lnTo>
                <a:cubicBezTo>
                  <a:pt x="25190" y="889690"/>
                  <a:pt x="-9176" y="845674"/>
                  <a:pt x="2186" y="800227"/>
                </a:cubicBezTo>
              </a:path>
            </a:pathLst>
          </a:custGeom>
          <a:solidFill>
            <a:srgbClr val="B1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pic>
        <p:nvPicPr>
          <p:cNvPr id="43" name="图片 42" descr="形状&#10;&#10;描述已自动生成"/>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99481" y="2810947"/>
            <a:ext cx="855696" cy="817318"/>
          </a:xfrm>
          <a:prstGeom prst="rect">
            <a:avLst/>
          </a:prstGeom>
        </p:spPr>
      </p:pic>
      <p:sp>
        <p:nvSpPr>
          <p:cNvPr id="38" name="文本框 37"/>
          <p:cNvSpPr txBox="1"/>
          <p:nvPr/>
        </p:nvSpPr>
        <p:spPr>
          <a:xfrm>
            <a:off x="572770" y="441960"/>
            <a:ext cx="7096760" cy="398780"/>
          </a:xfrm>
          <a:prstGeom prst="rect">
            <a:avLst/>
          </a:prstGeom>
          <a:noFill/>
        </p:spPr>
        <p:txBody>
          <a:bodyPr wrap="square" rtlCol="0">
            <a:spAutoFit/>
          </a:bodyPr>
          <a:lstStyle>
            <a:defPPr>
              <a:defRPr lang="zh-CN"/>
            </a:defPPr>
            <a:lvl1pPr>
              <a:defRPr sz="3200">
                <a:solidFill>
                  <a:schemeClr val="tx1">
                    <a:lumMod val="85000"/>
                    <a:lumOff val="15000"/>
                  </a:schemeClr>
                </a:solidFill>
                <a:latin typeface="思源黑体 CN Bold" panose="020B0800000000000000" pitchFamily="34" charset="-122"/>
                <a:ea typeface="思源黑体 CN Bold" panose="020B0800000000000000" pitchFamily="34" charset="-122"/>
              </a:defRPr>
            </a:lvl1pPr>
          </a:lstStyle>
          <a:p>
            <a:r>
              <a:rPr lang="zh-CN" altLang="en-US" sz="2000" dirty="0">
                <a:sym typeface="思源黑体 CN Normal" panose="020B0400000000000000" pitchFamily="34" charset="-122"/>
              </a:rPr>
              <a:t>弦歌不绝奏新声——建设中华民族现代文明的浙江实践</a:t>
            </a:r>
            <a:endParaRPr lang="zh-CN" altLang="en-US" sz="2000" dirty="0">
              <a:sym typeface="思源黑体 CN Normal" panose="020B0400000000000000" pitchFamily="34" charset="-122"/>
            </a:endParaRPr>
          </a:p>
        </p:txBody>
      </p:sp>
      <p:pic>
        <p:nvPicPr>
          <p:cNvPr id="21" name="图片 20" descr="图片包含 背景图案&#10;&#10;描述已自动生成"/>
          <p:cNvPicPr>
            <a:picLocks noChangeAspect="1"/>
          </p:cNvPicPr>
          <p:nvPr/>
        </p:nvPicPr>
        <p:blipFill>
          <a:blip r:embed="rId3" cstate="print">
            <a:extLst>
              <a:ext uri="{28A0092B-C50C-407E-A947-70E740481C1C}">
                <a14:useLocalDpi xmlns:a14="http://schemas.microsoft.com/office/drawing/2010/main" val="0"/>
              </a:ext>
            </a:extLst>
          </a:blip>
          <a:srcRect t="57563" r="28342"/>
          <a:stretch>
            <a:fillRect/>
          </a:stretch>
        </p:blipFill>
        <p:spPr>
          <a:xfrm flipH="1">
            <a:off x="0" y="1"/>
            <a:ext cx="2514599" cy="1046193"/>
          </a:xfrm>
          <a:custGeom>
            <a:avLst/>
            <a:gdLst>
              <a:gd name="connsiteX0" fmla="*/ 2514599 w 2514599"/>
              <a:gd name="connsiteY0" fmla="*/ 0 h 1046193"/>
              <a:gd name="connsiteX1" fmla="*/ 0 w 2514599"/>
              <a:gd name="connsiteY1" fmla="*/ 0 h 1046193"/>
              <a:gd name="connsiteX2" fmla="*/ 0 w 2514599"/>
              <a:gd name="connsiteY2" fmla="*/ 1046193 h 1046193"/>
              <a:gd name="connsiteX3" fmla="*/ 2514599 w 2514599"/>
              <a:gd name="connsiteY3" fmla="*/ 1046193 h 1046193"/>
            </a:gdLst>
            <a:ahLst/>
            <a:cxnLst>
              <a:cxn ang="0">
                <a:pos x="connsiteX0" y="connsiteY0"/>
              </a:cxn>
              <a:cxn ang="0">
                <a:pos x="connsiteX1" y="connsiteY1"/>
              </a:cxn>
              <a:cxn ang="0">
                <a:pos x="connsiteX2" y="connsiteY2"/>
              </a:cxn>
              <a:cxn ang="0">
                <a:pos x="connsiteX3" y="connsiteY3"/>
              </a:cxn>
            </a:cxnLst>
            <a:rect l="l" t="t" r="r" b="b"/>
            <a:pathLst>
              <a:path w="2514599" h="1046193">
                <a:moveTo>
                  <a:pt x="2514599" y="0"/>
                </a:moveTo>
                <a:lnTo>
                  <a:pt x="0" y="0"/>
                </a:lnTo>
                <a:lnTo>
                  <a:pt x="0" y="1046193"/>
                </a:lnTo>
                <a:lnTo>
                  <a:pt x="2514599" y="1046193"/>
                </a:lnTo>
                <a:close/>
              </a:path>
            </a:pathLst>
          </a:custGeom>
        </p:spPr>
      </p:pic>
      <p:sp>
        <p:nvSpPr>
          <p:cNvPr id="16" name="文本框 15"/>
          <p:cNvSpPr txBox="1"/>
          <p:nvPr/>
        </p:nvSpPr>
        <p:spPr>
          <a:xfrm>
            <a:off x="2617694" y="1176527"/>
            <a:ext cx="7836196" cy="650240"/>
          </a:xfrm>
          <a:prstGeom prst="rect">
            <a:avLst/>
          </a:prstGeom>
          <a:noFill/>
        </p:spPr>
        <p:txBody>
          <a:bodyPr wrap="square" rtlCol="0">
            <a:spAutoFit/>
          </a:bodyPr>
          <a:lstStyle>
            <a:defPPr>
              <a:defRPr lang="zh-CN"/>
            </a:defPPr>
            <a:lvl1pPr>
              <a:lnSpc>
                <a:spcPct val="130000"/>
              </a:lnSpc>
              <a:defRPr sz="1400" b="0" i="0">
                <a:solidFill>
                  <a:srgbClr val="333333"/>
                </a:solidFill>
                <a:effectLst/>
                <a:latin typeface="思源黑体 CN Normal" panose="020B0400000000000000" pitchFamily="34" charset="-122"/>
                <a:ea typeface="思源黑体 CN Normal" panose="020B0400000000000000" pitchFamily="34" charset="-122"/>
              </a:defRPr>
            </a:lvl1pPr>
          </a:lstStyle>
          <a:p>
            <a:r>
              <a:rPr lang="zh-CN" altLang="en-US" spc="60" dirty="0">
                <a:solidFill>
                  <a:schemeClr val="bg1"/>
                </a:solidFill>
              </a:rPr>
              <a:t>从史前星火到古代辉煌，从近代变革到当代发展，浙江构建了“100万年人类史”“万年文化史”“5000多年文明史”和稻作、蚕丝、茶叶、漆作、瓷器、酿酒的主要起源地等文化谱系。</a:t>
            </a:r>
            <a:endParaRPr lang="zh-CN" altLang="en-US" spc="60" dirty="0">
              <a:solidFill>
                <a:schemeClr val="bg1"/>
              </a:solidFill>
            </a:endParaRPr>
          </a:p>
        </p:txBody>
      </p:sp>
      <p:sp>
        <p:nvSpPr>
          <p:cNvPr id="17" name="文本框 16"/>
          <p:cNvSpPr txBox="1"/>
          <p:nvPr/>
        </p:nvSpPr>
        <p:spPr>
          <a:xfrm>
            <a:off x="1572388" y="2271876"/>
            <a:ext cx="7836196" cy="610235"/>
          </a:xfrm>
          <a:prstGeom prst="rect">
            <a:avLst/>
          </a:prstGeom>
          <a:noFill/>
        </p:spPr>
        <p:txBody>
          <a:bodyPr wrap="square" rtlCol="0">
            <a:spAutoFit/>
          </a:bodyPr>
          <a:lstStyle>
            <a:defPPr>
              <a:defRPr lang="zh-CN"/>
            </a:defPPr>
            <a:lvl1pPr>
              <a:lnSpc>
                <a:spcPct val="130000"/>
              </a:lnSpc>
              <a:defRPr sz="1400" b="0" i="0">
                <a:solidFill>
                  <a:srgbClr val="333333"/>
                </a:solidFill>
                <a:effectLst/>
                <a:latin typeface="思源黑体 CN Normal" panose="020B0400000000000000" pitchFamily="34" charset="-122"/>
                <a:ea typeface="思源黑体 CN Normal" panose="020B0400000000000000" pitchFamily="34" charset="-122"/>
              </a:defRPr>
            </a:lvl1pPr>
          </a:lstStyle>
          <a:p>
            <a:r>
              <a:rPr lang="zh-CN" altLang="en-US" sz="1200" spc="60" dirty="0">
                <a:solidFill>
                  <a:schemeClr val="bg1"/>
                </a:solidFill>
              </a:rPr>
              <a:t>浦江上山遗址、余姚河姆渡遗址等得到系统性保护利用；“中国蚕桑丝织技艺”等11个项目入选人类非物质文化遗产。宋韵文化、和合文化、南孔文化、阳明文化……一颗颗省域文化明珠就此擦亮</a:t>
            </a:r>
            <a:r>
              <a:rPr lang="zh-CN" altLang="en-US" spc="60" dirty="0">
                <a:solidFill>
                  <a:schemeClr val="bg1"/>
                </a:solidFill>
              </a:rPr>
              <a:t>。</a:t>
            </a:r>
            <a:endParaRPr lang="zh-CN" altLang="en-US" spc="60" dirty="0">
              <a:solidFill>
                <a:schemeClr val="bg1"/>
              </a:solidFill>
            </a:endParaRPr>
          </a:p>
        </p:txBody>
      </p:sp>
      <p:sp>
        <p:nvSpPr>
          <p:cNvPr id="18" name="文本框 17"/>
          <p:cNvSpPr txBox="1"/>
          <p:nvPr/>
        </p:nvSpPr>
        <p:spPr>
          <a:xfrm>
            <a:off x="2618329" y="3346270"/>
            <a:ext cx="7836196" cy="570865"/>
          </a:xfrm>
          <a:prstGeom prst="rect">
            <a:avLst/>
          </a:prstGeom>
          <a:noFill/>
        </p:spPr>
        <p:txBody>
          <a:bodyPr wrap="square" rtlCol="0">
            <a:spAutoFit/>
          </a:bodyPr>
          <a:lstStyle>
            <a:defPPr>
              <a:defRPr lang="zh-CN"/>
            </a:defPPr>
            <a:lvl1pPr>
              <a:lnSpc>
                <a:spcPct val="130000"/>
              </a:lnSpc>
              <a:defRPr sz="1400" b="0" i="0">
                <a:solidFill>
                  <a:srgbClr val="333333"/>
                </a:solidFill>
                <a:effectLst/>
                <a:latin typeface="思源黑体 CN Normal" panose="020B0400000000000000" pitchFamily="34" charset="-122"/>
                <a:ea typeface="思源黑体 CN Normal" panose="020B0400000000000000" pitchFamily="34" charset="-122"/>
              </a:defRPr>
            </a:lvl1pPr>
          </a:lstStyle>
          <a:p>
            <a:r>
              <a:rPr lang="zh-CN" altLang="en-US" sz="1200" spc="60" dirty="0">
                <a:solidFill>
                  <a:schemeClr val="bg1"/>
                </a:solidFill>
              </a:rPr>
              <a:t>之江文化产业带、横店影视文化产业集聚区等重大平台加快推进，视听产业、数字出版、短视频、数字音乐等四大国家级基地落户浙江；文化特色小镇、文化产业园区和文化企业</a:t>
            </a:r>
            <a:r>
              <a:rPr lang="zh-CN" altLang="en-US" sz="1200" spc="60" dirty="0">
                <a:solidFill>
                  <a:schemeClr val="bg1"/>
                </a:solidFill>
              </a:rPr>
              <a:t>等数量稳居全国前列。</a:t>
            </a:r>
            <a:endParaRPr lang="zh-CN" altLang="en-US" sz="1200" spc="60" dirty="0">
              <a:solidFill>
                <a:schemeClr val="bg1"/>
              </a:solidFill>
            </a:endParaRPr>
          </a:p>
        </p:txBody>
      </p:sp>
      <p:pic>
        <p:nvPicPr>
          <p:cNvPr id="19" name="图片 18" descr="图片包含 背景图案&#10;&#10;描述已自动生成"/>
          <p:cNvPicPr>
            <a:picLocks noChangeAspect="1"/>
          </p:cNvPicPr>
          <p:nvPr/>
        </p:nvPicPr>
        <p:blipFill>
          <a:blip r:embed="rId4">
            <a:extLst>
              <a:ext uri="{28A0092B-C50C-407E-A947-70E740481C1C}">
                <a14:useLocalDpi xmlns:a14="http://schemas.microsoft.com/office/drawing/2010/main" val="0"/>
              </a:ext>
            </a:extLst>
          </a:blip>
          <a:srcRect l="25257" r="24170" b="42023"/>
          <a:stretch>
            <a:fillRect/>
          </a:stretch>
        </p:blipFill>
        <p:spPr>
          <a:xfrm rot="16200000">
            <a:off x="6001372" y="667370"/>
            <a:ext cx="6857999" cy="5523259"/>
          </a:xfrm>
          <a:custGeom>
            <a:avLst/>
            <a:gdLst>
              <a:gd name="connsiteX0" fmla="*/ 6857999 w 6857999"/>
              <a:gd name="connsiteY0" fmla="*/ 0 h 5523259"/>
              <a:gd name="connsiteX1" fmla="*/ 6857999 w 6857999"/>
              <a:gd name="connsiteY1" fmla="*/ 5523259 h 5523259"/>
              <a:gd name="connsiteX2" fmla="*/ 0 w 6857999"/>
              <a:gd name="connsiteY2" fmla="*/ 5523258 h 5523259"/>
              <a:gd name="connsiteX3" fmla="*/ 0 w 6857999"/>
              <a:gd name="connsiteY3" fmla="*/ 0 h 5523259"/>
            </a:gdLst>
            <a:ahLst/>
            <a:cxnLst>
              <a:cxn ang="0">
                <a:pos x="connsiteX0" y="connsiteY0"/>
              </a:cxn>
              <a:cxn ang="0">
                <a:pos x="connsiteX1" y="connsiteY1"/>
              </a:cxn>
              <a:cxn ang="0">
                <a:pos x="connsiteX2" y="connsiteY2"/>
              </a:cxn>
              <a:cxn ang="0">
                <a:pos x="connsiteX3" y="connsiteY3"/>
              </a:cxn>
            </a:cxnLst>
            <a:rect l="l" t="t" r="r" b="b"/>
            <a:pathLst>
              <a:path w="6857999" h="5523259">
                <a:moveTo>
                  <a:pt x="6857999" y="0"/>
                </a:moveTo>
                <a:lnTo>
                  <a:pt x="6857999" y="5523259"/>
                </a:lnTo>
                <a:lnTo>
                  <a:pt x="0" y="5523258"/>
                </a:lnTo>
                <a:lnTo>
                  <a:pt x="0" y="0"/>
                </a:lnTo>
                <a:close/>
              </a:path>
            </a:pathLst>
          </a:custGeom>
        </p:spPr>
      </p:pic>
      <p:sp>
        <p:nvSpPr>
          <p:cNvPr id="2" name="平行四边形 12"/>
          <p:cNvSpPr/>
          <p:nvPr/>
        </p:nvSpPr>
        <p:spPr>
          <a:xfrm>
            <a:off x="1133008" y="4232319"/>
            <a:ext cx="8388134" cy="889690"/>
          </a:xfrm>
          <a:custGeom>
            <a:avLst/>
            <a:gdLst>
              <a:gd name="connsiteX0" fmla="*/ 2186 w 8208094"/>
              <a:gd name="connsiteY0" fmla="*/ 800227 h 889690"/>
              <a:gd name="connsiteX1" fmla="*/ 188609 w 8208094"/>
              <a:gd name="connsiteY1" fmla="*/ 54537 h 889690"/>
              <a:gd name="connsiteX2" fmla="*/ 258459 w 8208094"/>
              <a:gd name="connsiteY2" fmla="*/ 0 h 889690"/>
              <a:gd name="connsiteX3" fmla="*/ 8136058 w 8208094"/>
              <a:gd name="connsiteY3" fmla="*/ 0 h 889690"/>
              <a:gd name="connsiteX4" fmla="*/ 8205909 w 8208094"/>
              <a:gd name="connsiteY4" fmla="*/ 89463 h 889690"/>
              <a:gd name="connsiteX5" fmla="*/ 8019486 w 8208094"/>
              <a:gd name="connsiteY5" fmla="*/ 835153 h 889690"/>
              <a:gd name="connsiteX6" fmla="*/ 7949636 w 8208094"/>
              <a:gd name="connsiteY6" fmla="*/ 889690 h 889690"/>
              <a:gd name="connsiteX7" fmla="*/ 72036 w 8208094"/>
              <a:gd name="connsiteY7" fmla="*/ 889690 h 889690"/>
              <a:gd name="connsiteX8" fmla="*/ 2186 w 8208094"/>
              <a:gd name="connsiteY8" fmla="*/ 800227 h 889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08094" h="889690">
                <a:moveTo>
                  <a:pt x="2186" y="800227"/>
                </a:moveTo>
                <a:lnTo>
                  <a:pt x="188609" y="54537"/>
                </a:lnTo>
                <a:cubicBezTo>
                  <a:pt x="196626" y="22469"/>
                  <a:pt x="225404" y="0"/>
                  <a:pt x="258459" y="0"/>
                </a:cubicBezTo>
                <a:lnTo>
                  <a:pt x="8136058" y="0"/>
                </a:lnTo>
                <a:cubicBezTo>
                  <a:pt x="8182904" y="0"/>
                  <a:pt x="8217270" y="44016"/>
                  <a:pt x="8205909" y="89463"/>
                </a:cubicBezTo>
                <a:lnTo>
                  <a:pt x="8019486" y="835153"/>
                </a:lnTo>
                <a:cubicBezTo>
                  <a:pt x="8011470" y="867221"/>
                  <a:pt x="7982692" y="889690"/>
                  <a:pt x="7949636" y="889690"/>
                </a:cubicBezTo>
                <a:lnTo>
                  <a:pt x="72036" y="889690"/>
                </a:lnTo>
                <a:cubicBezTo>
                  <a:pt x="25190" y="889690"/>
                  <a:pt x="-9176" y="845674"/>
                  <a:pt x="2186" y="800227"/>
                </a:cubicBezTo>
              </a:path>
            </a:pathLst>
          </a:custGeom>
          <a:solidFill>
            <a:srgbClr val="B1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pic>
        <p:nvPicPr>
          <p:cNvPr id="3" name="图片 2" descr="形状&#10;&#10;描述已自动生成"/>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55541" y="3826947"/>
            <a:ext cx="855696" cy="817318"/>
          </a:xfrm>
          <a:prstGeom prst="rect">
            <a:avLst/>
          </a:prstGeom>
        </p:spPr>
      </p:pic>
      <p:sp>
        <p:nvSpPr>
          <p:cNvPr id="4" name="文本框 3"/>
          <p:cNvSpPr txBox="1"/>
          <p:nvPr/>
        </p:nvSpPr>
        <p:spPr>
          <a:xfrm>
            <a:off x="1574389" y="4362270"/>
            <a:ext cx="7836196" cy="570865"/>
          </a:xfrm>
          <a:prstGeom prst="rect">
            <a:avLst/>
          </a:prstGeom>
          <a:noFill/>
        </p:spPr>
        <p:txBody>
          <a:bodyPr wrap="square" rtlCol="0">
            <a:spAutoFit/>
          </a:bodyPr>
          <a:lstStyle>
            <a:defPPr>
              <a:defRPr lang="zh-CN"/>
            </a:defPPr>
            <a:lvl1pPr>
              <a:lnSpc>
                <a:spcPct val="130000"/>
              </a:lnSpc>
              <a:defRPr sz="1400" b="0" i="0">
                <a:solidFill>
                  <a:srgbClr val="333333"/>
                </a:solidFill>
                <a:effectLst/>
                <a:latin typeface="思源黑体 CN Normal" panose="020B0400000000000000" pitchFamily="34" charset="-122"/>
                <a:ea typeface="思源黑体 CN Normal" panose="020B0400000000000000" pitchFamily="34" charset="-122"/>
              </a:defRPr>
            </a:lvl1pPr>
          </a:lstStyle>
          <a:p>
            <a:r>
              <a:rPr lang="zh-CN" altLang="en-US" sz="1200" spc="60" dirty="0">
                <a:solidFill>
                  <a:schemeClr val="bg1"/>
                </a:solidFill>
              </a:rPr>
              <a:t>智慧书房、城市驿站、文化客厅……一大批文化惠民服务设施，带来了更高的幸福指数。以前，浙江百姓不会想到，走出家门15分钟就有一个品质文化生活圈。</a:t>
            </a:r>
            <a:endParaRPr lang="zh-CN" altLang="en-US" sz="1200" spc="60" dirty="0">
              <a:solidFill>
                <a:schemeClr val="bg1"/>
              </a:solidFill>
            </a:endParaRPr>
          </a:p>
        </p:txBody>
      </p:sp>
      <p:sp>
        <p:nvSpPr>
          <p:cNvPr id="5" name="平行四边形 12"/>
          <p:cNvSpPr/>
          <p:nvPr/>
        </p:nvSpPr>
        <p:spPr>
          <a:xfrm>
            <a:off x="2176313" y="5309914"/>
            <a:ext cx="8388134" cy="889690"/>
          </a:xfrm>
          <a:custGeom>
            <a:avLst/>
            <a:gdLst>
              <a:gd name="connsiteX0" fmla="*/ 2186 w 8208094"/>
              <a:gd name="connsiteY0" fmla="*/ 800227 h 889690"/>
              <a:gd name="connsiteX1" fmla="*/ 188609 w 8208094"/>
              <a:gd name="connsiteY1" fmla="*/ 54537 h 889690"/>
              <a:gd name="connsiteX2" fmla="*/ 258459 w 8208094"/>
              <a:gd name="connsiteY2" fmla="*/ 0 h 889690"/>
              <a:gd name="connsiteX3" fmla="*/ 8136058 w 8208094"/>
              <a:gd name="connsiteY3" fmla="*/ 0 h 889690"/>
              <a:gd name="connsiteX4" fmla="*/ 8205909 w 8208094"/>
              <a:gd name="connsiteY4" fmla="*/ 89463 h 889690"/>
              <a:gd name="connsiteX5" fmla="*/ 8019486 w 8208094"/>
              <a:gd name="connsiteY5" fmla="*/ 835153 h 889690"/>
              <a:gd name="connsiteX6" fmla="*/ 7949636 w 8208094"/>
              <a:gd name="connsiteY6" fmla="*/ 889690 h 889690"/>
              <a:gd name="connsiteX7" fmla="*/ 72036 w 8208094"/>
              <a:gd name="connsiteY7" fmla="*/ 889690 h 889690"/>
              <a:gd name="connsiteX8" fmla="*/ 2186 w 8208094"/>
              <a:gd name="connsiteY8" fmla="*/ 800227 h 889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08094" h="889690">
                <a:moveTo>
                  <a:pt x="2186" y="800227"/>
                </a:moveTo>
                <a:lnTo>
                  <a:pt x="188609" y="54537"/>
                </a:lnTo>
                <a:cubicBezTo>
                  <a:pt x="196626" y="22469"/>
                  <a:pt x="225404" y="0"/>
                  <a:pt x="258459" y="0"/>
                </a:cubicBezTo>
                <a:lnTo>
                  <a:pt x="8136058" y="0"/>
                </a:lnTo>
                <a:cubicBezTo>
                  <a:pt x="8182904" y="0"/>
                  <a:pt x="8217270" y="44016"/>
                  <a:pt x="8205909" y="89463"/>
                </a:cubicBezTo>
                <a:lnTo>
                  <a:pt x="8019486" y="835153"/>
                </a:lnTo>
                <a:cubicBezTo>
                  <a:pt x="8011470" y="867221"/>
                  <a:pt x="7982692" y="889690"/>
                  <a:pt x="7949636" y="889690"/>
                </a:cubicBezTo>
                <a:lnTo>
                  <a:pt x="72036" y="889690"/>
                </a:lnTo>
                <a:cubicBezTo>
                  <a:pt x="25190" y="889690"/>
                  <a:pt x="-9176" y="845674"/>
                  <a:pt x="2186" y="800227"/>
                </a:cubicBezTo>
              </a:path>
            </a:pathLst>
          </a:custGeom>
          <a:solidFill>
            <a:srgbClr val="B1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pic>
        <p:nvPicPr>
          <p:cNvPr id="6" name="图片 5" descr="形状&#10;&#10;描述已自动生成"/>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98211" y="4904542"/>
            <a:ext cx="855696" cy="817318"/>
          </a:xfrm>
          <a:prstGeom prst="rect">
            <a:avLst/>
          </a:prstGeom>
        </p:spPr>
      </p:pic>
      <p:sp>
        <p:nvSpPr>
          <p:cNvPr id="7" name="文本框 6"/>
          <p:cNvSpPr txBox="1"/>
          <p:nvPr/>
        </p:nvSpPr>
        <p:spPr>
          <a:xfrm>
            <a:off x="2617059" y="5439865"/>
            <a:ext cx="7836196" cy="570865"/>
          </a:xfrm>
          <a:prstGeom prst="rect">
            <a:avLst/>
          </a:prstGeom>
          <a:noFill/>
        </p:spPr>
        <p:txBody>
          <a:bodyPr wrap="square" rtlCol="0">
            <a:spAutoFit/>
          </a:bodyPr>
          <a:lstStyle>
            <a:defPPr>
              <a:defRPr lang="zh-CN"/>
            </a:defPPr>
            <a:lvl1pPr>
              <a:lnSpc>
                <a:spcPct val="130000"/>
              </a:lnSpc>
              <a:defRPr sz="1400" b="0" i="0">
                <a:solidFill>
                  <a:srgbClr val="333333"/>
                </a:solidFill>
                <a:effectLst/>
                <a:latin typeface="思源黑体 CN Normal" panose="020B0400000000000000" pitchFamily="34" charset="-122"/>
                <a:ea typeface="思源黑体 CN Normal" panose="020B0400000000000000" pitchFamily="34" charset="-122"/>
              </a:defRPr>
            </a:lvl1pPr>
          </a:lstStyle>
          <a:p>
            <a:r>
              <a:rPr lang="zh-CN" altLang="en-US" sz="1200" spc="60" dirty="0">
                <a:solidFill>
                  <a:schemeClr val="bg1"/>
                </a:solidFill>
              </a:rPr>
              <a:t>“茅盾文学奖之夜”在茅盾故里嘉兴桐乡乌镇举行，中国文坛熠熠星光照亮江南水乡夜空。茅盾文学奖获奖作家座谈会</a:t>
            </a:r>
            <a:r>
              <a:rPr lang="zh-CN" altLang="en-US" sz="1200" spc="60" dirty="0">
                <a:solidFill>
                  <a:schemeClr val="bg1"/>
                </a:solidFill>
              </a:rPr>
              <a:t>和“茅盾文学周”等活动，让读者多维、立体、沉浸式、近距离领略文学名家风采。</a:t>
            </a:r>
            <a:endParaRPr lang="zh-CN" altLang="en-US" sz="1200" spc="60" dirty="0">
              <a:solidFill>
                <a:schemeClr val="bg1"/>
              </a:solidFill>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airplan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8" grpId="0"/>
      <p:bldP spid="4" grpId="0"/>
      <p:bldP spid="7" grpId="0"/>
      <p:bldP spid="16" grpId="1"/>
      <p:bldP spid="17" grpId="1"/>
      <p:bldP spid="18" grpId="1"/>
      <p:bldP spid="4" grpId="1"/>
      <p:bldP spid="7" grpId="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图片 3" descr="黑胶唱片的封面&#10;&#10;低可信度描述已自动生成"/>
          <p:cNvPicPr>
            <a:picLocks noChangeAspect="1"/>
          </p:cNvPicPr>
          <p:nvPr/>
        </p:nvPicPr>
        <p:blipFill rotWithShape="1">
          <a:blip r:embed="rId1">
            <a:extLst>
              <a:ext uri="{28A0092B-C50C-407E-A947-70E740481C1C}">
                <a14:useLocalDpi xmlns:a14="http://schemas.microsoft.com/office/drawing/2010/main" val="0"/>
              </a:ext>
            </a:extLst>
          </a:blip>
          <a:srcRect l="37385" t="23004" r="25345" b="28178"/>
          <a:stretch>
            <a:fillRect/>
          </a:stretch>
        </p:blipFill>
        <p:spPr>
          <a:xfrm>
            <a:off x="-56271" y="-92881"/>
            <a:ext cx="12304542" cy="7043762"/>
          </a:xfrm>
          <a:prstGeom prst="rect">
            <a:avLst/>
          </a:prstGeom>
        </p:spPr>
      </p:pic>
      <p:sp>
        <p:nvSpPr>
          <p:cNvPr id="8" name="文本框 7"/>
          <p:cNvSpPr txBox="1"/>
          <p:nvPr/>
        </p:nvSpPr>
        <p:spPr>
          <a:xfrm>
            <a:off x="3242442" y="1634258"/>
            <a:ext cx="3125741" cy="768350"/>
          </a:xfrm>
          <a:prstGeom prst="rect">
            <a:avLst/>
          </a:prstGeom>
          <a:noFill/>
          <a:ln>
            <a:noFill/>
          </a:ln>
        </p:spPr>
        <p:txBody>
          <a:bodyPr wrap="square" rtlCol="0">
            <a:spAutoFit/>
          </a:bodyPr>
          <a:lstStyle/>
          <a:p>
            <a:r>
              <a:rPr lang="zh-CN" altLang="en-US" sz="4400" dirty="0">
                <a:solidFill>
                  <a:srgbClr val="FFDDB5"/>
                </a:solidFill>
                <a:latin typeface="思源宋体 CN Heavy" panose="02020900000000000000" pitchFamily="18" charset="-122"/>
                <a:ea typeface="思源宋体 CN Heavy" panose="02020900000000000000" pitchFamily="18" charset="-122"/>
              </a:rPr>
              <a:t>个人</a:t>
            </a:r>
            <a:r>
              <a:rPr lang="zh-CN" altLang="en-US" sz="4400" dirty="0">
                <a:solidFill>
                  <a:srgbClr val="FFDDB5"/>
                </a:solidFill>
                <a:latin typeface="思源宋体 CN Heavy" panose="02020900000000000000" pitchFamily="18" charset="-122"/>
                <a:ea typeface="思源宋体 CN Heavy" panose="02020900000000000000" pitchFamily="18" charset="-122"/>
              </a:rPr>
              <a:t>实践</a:t>
            </a:r>
            <a:endParaRPr lang="zh-CN" altLang="en-US" sz="4400" dirty="0">
              <a:solidFill>
                <a:srgbClr val="FFDDB5"/>
              </a:solidFill>
              <a:latin typeface="思源宋体 CN Heavy" panose="02020900000000000000" pitchFamily="18" charset="-122"/>
              <a:ea typeface="思源宋体 CN Heavy" panose="02020900000000000000" pitchFamily="18" charset="-122"/>
            </a:endParaRPr>
          </a:p>
        </p:txBody>
      </p:sp>
      <p:cxnSp>
        <p:nvCxnSpPr>
          <p:cNvPr id="5" name="直接连接符 4"/>
          <p:cNvCxnSpPr/>
          <p:nvPr/>
        </p:nvCxnSpPr>
        <p:spPr>
          <a:xfrm flipV="1">
            <a:off x="3100399" y="1203805"/>
            <a:ext cx="0" cy="1152000"/>
          </a:xfrm>
          <a:prstGeom prst="line">
            <a:avLst/>
          </a:prstGeom>
          <a:ln w="25400" cap="rnd">
            <a:solidFill>
              <a:srgbClr val="FFDDB5"/>
            </a:solidFill>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3242442" y="1271273"/>
            <a:ext cx="2048646" cy="400110"/>
          </a:xfrm>
          <a:prstGeom prst="rect">
            <a:avLst/>
          </a:prstGeom>
          <a:noFill/>
          <a:ln>
            <a:noFill/>
          </a:ln>
        </p:spPr>
        <p:txBody>
          <a:bodyPr wrap="square" rtlCol="0">
            <a:spAutoFit/>
          </a:bodyPr>
          <a:lstStyle/>
          <a:p>
            <a:r>
              <a:rPr lang="zh-CN" altLang="en-US" sz="2000" dirty="0">
                <a:solidFill>
                  <a:srgbClr val="FFDDB5"/>
                </a:solidFill>
                <a:latin typeface="思源黑体 CN Medium" panose="020B0600000000000000" pitchFamily="34" charset="-122"/>
                <a:ea typeface="思源黑体 CN Medium" panose="020B0600000000000000" pitchFamily="34" charset="-122"/>
              </a:rPr>
              <a:t>第三部分</a:t>
            </a:r>
            <a:endParaRPr lang="zh-CN" altLang="en-US" sz="2000" dirty="0">
              <a:solidFill>
                <a:srgbClr val="FFDDB5"/>
              </a:solidFill>
              <a:latin typeface="思源黑体 CN Medium" panose="020B0600000000000000" pitchFamily="34" charset="-122"/>
              <a:ea typeface="思源黑体 CN Medium" panose="020B0600000000000000" pitchFamily="34" charset="-122"/>
            </a:endParaRPr>
          </a:p>
        </p:txBody>
      </p:sp>
      <p:sp>
        <p:nvSpPr>
          <p:cNvPr id="14" name="文本框 13"/>
          <p:cNvSpPr txBox="1"/>
          <p:nvPr/>
        </p:nvSpPr>
        <p:spPr>
          <a:xfrm>
            <a:off x="1896867" y="2403699"/>
            <a:ext cx="4690362" cy="570865"/>
          </a:xfrm>
          <a:prstGeom prst="rect">
            <a:avLst/>
          </a:prstGeom>
          <a:noFill/>
        </p:spPr>
        <p:txBody>
          <a:bodyPr wrap="square">
            <a:spAutoFit/>
          </a:bodyPr>
          <a:lstStyle/>
          <a:p>
            <a:pPr>
              <a:lnSpc>
                <a:spcPct val="130000"/>
              </a:lnSpc>
            </a:pPr>
            <a:r>
              <a:rPr sz="1200" b="0" i="0" dirty="0">
                <a:solidFill>
                  <a:schemeClr val="bg1"/>
                </a:solidFill>
                <a:effectLst/>
                <a:latin typeface="思源黑体 CN Normal" panose="020B0400000000000000" pitchFamily="34" charset="-122"/>
                <a:ea typeface="思源黑体 CN Normal" panose="020B0400000000000000" pitchFamily="34" charset="-122"/>
              </a:rPr>
              <a:t>个人有幸亲临</a:t>
            </a:r>
            <a:r>
              <a:rPr sz="1200" dirty="0">
                <a:solidFill>
                  <a:schemeClr val="bg1"/>
                </a:solidFill>
                <a:effectLst/>
                <a:latin typeface="思源黑体 CN Normal" panose="020B0400000000000000" pitchFamily="34" charset="-122"/>
                <a:ea typeface="思源黑体 CN Normal" panose="020B0400000000000000" pitchFamily="34" charset="-122"/>
                <a:sym typeface="+mn-ea"/>
              </a:rPr>
              <a:t>举世瞩目的</a:t>
            </a:r>
            <a:r>
              <a:rPr sz="1200" b="0" i="0" dirty="0">
                <a:solidFill>
                  <a:schemeClr val="bg1"/>
                </a:solidFill>
                <a:effectLst/>
                <a:latin typeface="思源黑体 CN Normal" panose="020B0400000000000000" pitchFamily="34" charset="-122"/>
                <a:ea typeface="思源黑体 CN Normal" panose="020B0400000000000000" pitchFamily="34" charset="-122"/>
              </a:rPr>
              <a:t>良渚文化遗址进行实地的社会实践活动，沉浸式地深度体验悠久的历史文化熏陶。</a:t>
            </a:r>
            <a:endParaRPr sz="1200" b="0" i="0" dirty="0">
              <a:solidFill>
                <a:schemeClr val="bg1"/>
              </a:solidFill>
              <a:effectLst/>
              <a:latin typeface="思源黑体 CN Normal" panose="020B0400000000000000" pitchFamily="34" charset="-122"/>
              <a:ea typeface="思源黑体 CN Normal" panose="020B0400000000000000" pitchFamily="34" charset="-122"/>
            </a:endParaRPr>
          </a:p>
        </p:txBody>
      </p:sp>
      <p:sp>
        <p:nvSpPr>
          <p:cNvPr id="9" name="文本框 8"/>
          <p:cNvSpPr txBox="1"/>
          <p:nvPr/>
        </p:nvSpPr>
        <p:spPr>
          <a:xfrm>
            <a:off x="1811048" y="1056530"/>
            <a:ext cx="1147309" cy="1446550"/>
          </a:xfrm>
          <a:prstGeom prst="rect">
            <a:avLst/>
          </a:prstGeom>
          <a:noFill/>
        </p:spPr>
        <p:txBody>
          <a:bodyPr wrap="square" rtlCol="0">
            <a:spAutoFit/>
          </a:bodyPr>
          <a:lstStyle/>
          <a:p>
            <a:pPr algn="ctr"/>
            <a:r>
              <a:rPr lang="zh-CN" altLang="en-US" sz="8800" dirty="0">
                <a:solidFill>
                  <a:srgbClr val="FFDDB5"/>
                </a:solidFill>
                <a:latin typeface="思源宋体 CN Heavy" panose="02020900000000000000" pitchFamily="18" charset="-122"/>
                <a:ea typeface="思源宋体 CN Heavy" panose="02020900000000000000" pitchFamily="18" charset="-122"/>
              </a:rPr>
              <a:t>叁</a:t>
            </a:r>
            <a:endParaRPr lang="zh-CN" altLang="en-US" sz="8800" dirty="0">
              <a:solidFill>
                <a:srgbClr val="FFDDB5"/>
              </a:solidFill>
              <a:latin typeface="思源宋体 CN Heavy" panose="02020900000000000000" pitchFamily="18" charset="-122"/>
              <a:ea typeface="思源宋体 CN Heavy" panose="02020900000000000000" pitchFamily="18"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airplane"/>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CFCFE"/>
        </a:solidFill>
        <a:effectLst/>
      </p:bgPr>
    </p:bg>
    <p:spTree>
      <p:nvGrpSpPr>
        <p:cNvPr id="1" name=""/>
        <p:cNvGrpSpPr/>
        <p:nvPr/>
      </p:nvGrpSpPr>
      <p:grpSpPr>
        <a:xfrm>
          <a:off x="0" y="0"/>
          <a:ext cx="0" cy="0"/>
          <a:chOff x="0" y="0"/>
          <a:chExt cx="0" cy="0"/>
        </a:xfrm>
      </p:grpSpPr>
      <p:pic>
        <p:nvPicPr>
          <p:cNvPr id="41" name="图片 40" descr="山上的城堡&#10;&#10;描述已自动生成"/>
          <p:cNvPicPr>
            <a:picLocks noChangeAspect="1"/>
          </p:cNvPicPr>
          <p:nvPr/>
        </p:nvPicPr>
        <p:blipFill rotWithShape="1">
          <a:blip r:embed="rId1">
            <a:alphaModFix amt="3000"/>
            <a:extLst>
              <a:ext uri="{28A0092B-C50C-407E-A947-70E740481C1C}">
                <a14:useLocalDpi xmlns:a14="http://schemas.microsoft.com/office/drawing/2010/main" val="0"/>
              </a:ext>
            </a:extLst>
          </a:blip>
          <a:srcRect l="6235" r="6235"/>
          <a:stretch>
            <a:fillRect/>
          </a:stretch>
        </p:blipFill>
        <p:spPr>
          <a:xfrm>
            <a:off x="0" y="0"/>
            <a:ext cx="12192001" cy="6858000"/>
          </a:xfrm>
          <a:prstGeom prst="rect">
            <a:avLst/>
          </a:prstGeom>
        </p:spPr>
      </p:pic>
      <p:sp>
        <p:nvSpPr>
          <p:cNvPr id="10" name="矩形 9"/>
          <p:cNvSpPr/>
          <p:nvPr/>
        </p:nvSpPr>
        <p:spPr>
          <a:xfrm>
            <a:off x="0" y="0"/>
            <a:ext cx="12192000" cy="6858000"/>
          </a:xfrm>
          <a:prstGeom prst="rect">
            <a:avLst/>
          </a:prstGeom>
          <a:solidFill>
            <a:srgbClr val="B10000">
              <a:alpha val="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0" name="图片 29" descr="图片包含 背景图案&#10;&#10;描述已自动生成"/>
          <p:cNvPicPr>
            <a:picLocks noChangeAspect="1"/>
          </p:cNvPicPr>
          <p:nvPr/>
        </p:nvPicPr>
        <p:blipFill>
          <a:blip r:embed="rId2" cstate="print">
            <a:extLst>
              <a:ext uri="{28A0092B-C50C-407E-A947-70E740481C1C}">
                <a14:useLocalDpi xmlns:a14="http://schemas.microsoft.com/office/drawing/2010/main" val="0"/>
              </a:ext>
            </a:extLst>
          </a:blip>
          <a:srcRect t="57563" r="28342"/>
          <a:stretch>
            <a:fillRect/>
          </a:stretch>
        </p:blipFill>
        <p:spPr>
          <a:xfrm flipH="1">
            <a:off x="0" y="1"/>
            <a:ext cx="2514599" cy="1046193"/>
          </a:xfrm>
          <a:custGeom>
            <a:avLst/>
            <a:gdLst>
              <a:gd name="connsiteX0" fmla="*/ 2514599 w 2514599"/>
              <a:gd name="connsiteY0" fmla="*/ 0 h 1046193"/>
              <a:gd name="connsiteX1" fmla="*/ 0 w 2514599"/>
              <a:gd name="connsiteY1" fmla="*/ 0 h 1046193"/>
              <a:gd name="connsiteX2" fmla="*/ 0 w 2514599"/>
              <a:gd name="connsiteY2" fmla="*/ 1046193 h 1046193"/>
              <a:gd name="connsiteX3" fmla="*/ 2514599 w 2514599"/>
              <a:gd name="connsiteY3" fmla="*/ 1046193 h 1046193"/>
            </a:gdLst>
            <a:ahLst/>
            <a:cxnLst>
              <a:cxn ang="0">
                <a:pos x="connsiteX0" y="connsiteY0"/>
              </a:cxn>
              <a:cxn ang="0">
                <a:pos x="connsiteX1" y="connsiteY1"/>
              </a:cxn>
              <a:cxn ang="0">
                <a:pos x="connsiteX2" y="connsiteY2"/>
              </a:cxn>
              <a:cxn ang="0">
                <a:pos x="connsiteX3" y="connsiteY3"/>
              </a:cxn>
            </a:cxnLst>
            <a:rect l="l" t="t" r="r" b="b"/>
            <a:pathLst>
              <a:path w="2514599" h="1046193">
                <a:moveTo>
                  <a:pt x="2514599" y="0"/>
                </a:moveTo>
                <a:lnTo>
                  <a:pt x="0" y="0"/>
                </a:lnTo>
                <a:lnTo>
                  <a:pt x="0" y="1046193"/>
                </a:lnTo>
                <a:lnTo>
                  <a:pt x="2514599" y="1046193"/>
                </a:lnTo>
                <a:close/>
              </a:path>
            </a:pathLst>
          </a:custGeom>
        </p:spPr>
      </p:pic>
      <p:sp>
        <p:nvSpPr>
          <p:cNvPr id="9" name="矩形 8"/>
          <p:cNvSpPr/>
          <p:nvPr/>
        </p:nvSpPr>
        <p:spPr>
          <a:xfrm>
            <a:off x="0" y="0"/>
            <a:ext cx="12192000" cy="6858001"/>
          </a:xfrm>
          <a:prstGeom prst="rect">
            <a:avLst/>
          </a:prstGeom>
          <a:gradFill flip="none" rotWithShape="1">
            <a:gsLst>
              <a:gs pos="16000">
                <a:schemeClr val="bg1">
                  <a:alpha val="0"/>
                </a:schemeClr>
              </a:gs>
              <a:gs pos="100000">
                <a:schemeClr val="bg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5" name="组合 14"/>
          <p:cNvGrpSpPr/>
          <p:nvPr/>
        </p:nvGrpSpPr>
        <p:grpSpPr>
          <a:xfrm>
            <a:off x="1146537" y="2303206"/>
            <a:ext cx="471341" cy="2139884"/>
            <a:chOff x="1555422" y="1838227"/>
            <a:chExt cx="471341" cy="2139884"/>
          </a:xfrm>
        </p:grpSpPr>
        <p:cxnSp>
          <p:nvCxnSpPr>
            <p:cNvPr id="12" name="直接连接符 11"/>
            <p:cNvCxnSpPr/>
            <p:nvPr/>
          </p:nvCxnSpPr>
          <p:spPr>
            <a:xfrm>
              <a:off x="1555423" y="1838227"/>
              <a:ext cx="0" cy="2139884"/>
            </a:xfrm>
            <a:prstGeom prst="line">
              <a:avLst/>
            </a:prstGeom>
            <a:ln w="22225" cap="rnd">
              <a:solidFill>
                <a:srgbClr val="B10000"/>
              </a:solidFill>
            </a:ln>
          </p:spPr>
          <p:style>
            <a:lnRef idx="1">
              <a:schemeClr val="accent1"/>
            </a:lnRef>
            <a:fillRef idx="0">
              <a:schemeClr val="accent1"/>
            </a:fillRef>
            <a:effectRef idx="0">
              <a:schemeClr val="accent1"/>
            </a:effectRef>
            <a:fontRef idx="minor">
              <a:schemeClr val="tx1"/>
            </a:fontRef>
          </p:style>
        </p:cxnSp>
        <p:sp>
          <p:nvSpPr>
            <p:cNvPr id="13" name="等腰三角形 12"/>
            <p:cNvSpPr/>
            <p:nvPr/>
          </p:nvSpPr>
          <p:spPr>
            <a:xfrm rot="5400000">
              <a:off x="1572453" y="1821197"/>
              <a:ext cx="437280" cy="471341"/>
            </a:xfrm>
            <a:prstGeom prst="triangle">
              <a:avLst/>
            </a:prstGeom>
            <a:solidFill>
              <a:srgbClr val="B1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7" name="文本框 16"/>
          <p:cNvSpPr txBox="1"/>
          <p:nvPr/>
        </p:nvSpPr>
        <p:spPr>
          <a:xfrm>
            <a:off x="1714848" y="2555589"/>
            <a:ext cx="2394407" cy="1489075"/>
          </a:xfrm>
          <a:prstGeom prst="rect">
            <a:avLst/>
          </a:prstGeom>
          <a:noFill/>
        </p:spPr>
        <p:txBody>
          <a:bodyPr wrap="square" rtlCol="0">
            <a:spAutoFit/>
          </a:bodyPr>
          <a:lstStyle>
            <a:defPPr>
              <a:defRPr lang="zh-CN"/>
            </a:defPPr>
            <a:lvl1pPr>
              <a:lnSpc>
                <a:spcPct val="130000"/>
              </a:lnSpc>
              <a:defRPr sz="1400" b="0" i="0">
                <a:solidFill>
                  <a:srgbClr val="333333"/>
                </a:solidFill>
                <a:effectLst/>
                <a:latin typeface="思源黑体 CN Normal" panose="020B0400000000000000" pitchFamily="34" charset="-122"/>
                <a:ea typeface="思源黑体 CN Normal" panose="020B0400000000000000" pitchFamily="34" charset="-122"/>
              </a:defRPr>
            </a:lvl1pPr>
          </a:lstStyle>
          <a:p>
            <a:r>
              <a:rPr lang="en-US" altLang="zh-CN" spc="60" dirty="0">
                <a:sym typeface="+mn-ea"/>
              </a:rPr>
              <a:t>      </a:t>
            </a:r>
            <a:r>
              <a:rPr lang="zh-CN" altLang="en-US" spc="60" dirty="0"/>
              <a:t>良渚文化距今约5300——4300年，院内共展出良渚文化时期玉器、石器、陶器和漆木器等各类珍贵文物600多件（组）</a:t>
            </a:r>
            <a:endParaRPr lang="zh-CN" altLang="en-US" spc="60" dirty="0"/>
          </a:p>
        </p:txBody>
      </p:sp>
      <p:grpSp>
        <p:nvGrpSpPr>
          <p:cNvPr id="31" name="组合 30"/>
          <p:cNvGrpSpPr/>
          <p:nvPr/>
        </p:nvGrpSpPr>
        <p:grpSpPr>
          <a:xfrm>
            <a:off x="4903521" y="1487968"/>
            <a:ext cx="471341" cy="3888000"/>
            <a:chOff x="5050044" y="1469114"/>
            <a:chExt cx="471341" cy="3888000"/>
          </a:xfrm>
        </p:grpSpPr>
        <p:cxnSp>
          <p:nvCxnSpPr>
            <p:cNvPr id="20" name="直接连接符 19"/>
            <p:cNvCxnSpPr/>
            <p:nvPr/>
          </p:nvCxnSpPr>
          <p:spPr>
            <a:xfrm>
              <a:off x="5050045" y="1469114"/>
              <a:ext cx="0" cy="3888000"/>
            </a:xfrm>
            <a:prstGeom prst="line">
              <a:avLst/>
            </a:prstGeom>
            <a:ln w="22225" cap="rnd">
              <a:solidFill>
                <a:srgbClr val="B10000"/>
              </a:solidFill>
            </a:ln>
          </p:spPr>
          <p:style>
            <a:lnRef idx="1">
              <a:schemeClr val="accent1"/>
            </a:lnRef>
            <a:fillRef idx="0">
              <a:schemeClr val="accent1"/>
            </a:fillRef>
            <a:effectRef idx="0">
              <a:schemeClr val="accent1"/>
            </a:effectRef>
            <a:fontRef idx="minor">
              <a:schemeClr val="tx1"/>
            </a:fontRef>
          </p:style>
        </p:cxnSp>
        <p:sp>
          <p:nvSpPr>
            <p:cNvPr id="21" name="等腰三角形 20"/>
            <p:cNvSpPr/>
            <p:nvPr/>
          </p:nvSpPr>
          <p:spPr>
            <a:xfrm rot="5400000">
              <a:off x="5067075" y="1452084"/>
              <a:ext cx="437280" cy="471341"/>
            </a:xfrm>
            <a:prstGeom prst="triangle">
              <a:avLst/>
            </a:prstGeom>
            <a:solidFill>
              <a:srgbClr val="B1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 name="文本框 21"/>
          <p:cNvSpPr txBox="1"/>
          <p:nvPr/>
        </p:nvSpPr>
        <p:spPr>
          <a:xfrm>
            <a:off x="5187352" y="1925136"/>
            <a:ext cx="2394407" cy="2249170"/>
          </a:xfrm>
          <a:prstGeom prst="rect">
            <a:avLst/>
          </a:prstGeom>
          <a:noFill/>
        </p:spPr>
        <p:txBody>
          <a:bodyPr wrap="square" rtlCol="0">
            <a:spAutoFit/>
          </a:bodyPr>
          <a:lstStyle>
            <a:defPPr>
              <a:defRPr lang="zh-CN"/>
            </a:defPPr>
            <a:lvl1pPr>
              <a:lnSpc>
                <a:spcPct val="130000"/>
              </a:lnSpc>
              <a:defRPr sz="1400" b="0" i="0">
                <a:solidFill>
                  <a:srgbClr val="333333"/>
                </a:solidFill>
                <a:effectLst/>
                <a:latin typeface="思源黑体 CN Normal" panose="020B0400000000000000" pitchFamily="34" charset="-122"/>
                <a:ea typeface="思源黑体 CN Normal" panose="020B0400000000000000" pitchFamily="34" charset="-122"/>
              </a:defRPr>
            </a:lvl1pPr>
          </a:lstStyle>
          <a:p>
            <a:r>
              <a:rPr lang="en-US" altLang="zh-CN" sz="1200" spc="60" dirty="0">
                <a:sym typeface="+mn-ea"/>
              </a:rPr>
              <a:t>      </a:t>
            </a:r>
            <a:r>
              <a:rPr lang="zh-CN" altLang="en-US" sz="1200" spc="60" dirty="0"/>
              <a:t>良渚遗址是实证中华五千年文明史的圣地。展览依托“水乡泽国”、“文明圣地”、“玉魂国魄”三个展厅，全面、立体、真实地展示了良渚遗址和良渚文化的考古成果、遗产价值，体现了良渚文明在中华文明“多元一体”历史发展进程中的重要地位和独特贡献。</a:t>
            </a:r>
            <a:endParaRPr lang="zh-CN" altLang="en-US" sz="1200" spc="60" dirty="0"/>
          </a:p>
        </p:txBody>
      </p:sp>
      <p:sp>
        <p:nvSpPr>
          <p:cNvPr id="25" name="等腰三角形 24"/>
          <p:cNvSpPr/>
          <p:nvPr/>
        </p:nvSpPr>
        <p:spPr>
          <a:xfrm rot="5400000">
            <a:off x="8676901" y="2101620"/>
            <a:ext cx="437280" cy="471341"/>
          </a:xfrm>
          <a:prstGeom prst="triangle">
            <a:avLst/>
          </a:prstGeom>
          <a:solidFill>
            <a:srgbClr val="B1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4" name="直接连接符 23"/>
          <p:cNvCxnSpPr/>
          <p:nvPr/>
        </p:nvCxnSpPr>
        <p:spPr>
          <a:xfrm>
            <a:off x="8659871" y="2118650"/>
            <a:ext cx="0" cy="2556000"/>
          </a:xfrm>
          <a:prstGeom prst="line">
            <a:avLst/>
          </a:prstGeom>
          <a:ln w="22225" cap="rnd">
            <a:solidFill>
              <a:srgbClr val="B10000"/>
            </a:solidFill>
          </a:ln>
        </p:spPr>
        <p:style>
          <a:lnRef idx="1">
            <a:schemeClr val="accent1"/>
          </a:lnRef>
          <a:fillRef idx="0">
            <a:schemeClr val="accent1"/>
          </a:fillRef>
          <a:effectRef idx="0">
            <a:schemeClr val="accent1"/>
          </a:effectRef>
          <a:fontRef idx="minor">
            <a:schemeClr val="tx1"/>
          </a:fontRef>
        </p:style>
      </p:cxnSp>
      <p:sp>
        <p:nvSpPr>
          <p:cNvPr id="26" name="文本框 25"/>
          <p:cNvSpPr txBox="1"/>
          <p:nvPr/>
        </p:nvSpPr>
        <p:spPr>
          <a:xfrm>
            <a:off x="9131026" y="2405958"/>
            <a:ext cx="2394407" cy="1768475"/>
          </a:xfrm>
          <a:prstGeom prst="rect">
            <a:avLst/>
          </a:prstGeom>
          <a:noFill/>
        </p:spPr>
        <p:txBody>
          <a:bodyPr wrap="square" rtlCol="0">
            <a:spAutoFit/>
          </a:bodyPr>
          <a:lstStyle>
            <a:defPPr>
              <a:defRPr lang="zh-CN"/>
            </a:defPPr>
            <a:lvl1pPr>
              <a:lnSpc>
                <a:spcPct val="130000"/>
              </a:lnSpc>
              <a:defRPr sz="1400" b="0" i="0">
                <a:solidFill>
                  <a:srgbClr val="333333"/>
                </a:solidFill>
                <a:effectLst/>
                <a:latin typeface="思源黑体 CN Normal" panose="020B0400000000000000" pitchFamily="34" charset="-122"/>
                <a:ea typeface="思源黑体 CN Normal" panose="020B0400000000000000" pitchFamily="34" charset="-122"/>
              </a:defRPr>
            </a:lvl1pPr>
          </a:lstStyle>
          <a:p>
            <a:r>
              <a:rPr lang="en-US" altLang="zh-CN" spc="60" dirty="0">
                <a:sym typeface="+mn-ea"/>
              </a:rPr>
              <a:t>      </a:t>
            </a:r>
            <a:r>
              <a:rPr lang="zh-CN" altLang="en-US" spc="60" dirty="0"/>
              <a:t>博物馆传统展示与数字化展示等手段相结合，合理使用大型油画、场景复原、数字多媒体及3D打印等新技术，加强观众在实体文物中参观的感受。</a:t>
            </a:r>
            <a:endParaRPr lang="en-US" altLang="zh-CN" spc="60" dirty="0"/>
          </a:p>
        </p:txBody>
      </p:sp>
      <p:grpSp>
        <p:nvGrpSpPr>
          <p:cNvPr id="23" name="组合 22"/>
          <p:cNvGrpSpPr/>
          <p:nvPr/>
        </p:nvGrpSpPr>
        <p:grpSpPr>
          <a:xfrm>
            <a:off x="10602028" y="516449"/>
            <a:ext cx="855120" cy="927501"/>
            <a:chOff x="10602028" y="516449"/>
            <a:chExt cx="855120" cy="927501"/>
          </a:xfrm>
        </p:grpSpPr>
        <p:sp>
          <p:nvSpPr>
            <p:cNvPr id="27" name="任意多边形: 形状 26"/>
            <p:cNvSpPr/>
            <p:nvPr/>
          </p:nvSpPr>
          <p:spPr>
            <a:xfrm rot="20792673">
              <a:off x="10602028" y="516449"/>
              <a:ext cx="378428" cy="430815"/>
            </a:xfrm>
            <a:custGeom>
              <a:avLst/>
              <a:gdLst>
                <a:gd name="connsiteX0" fmla="*/ 245745 w 378428"/>
                <a:gd name="connsiteY0" fmla="*/ 138303 h 430815"/>
                <a:gd name="connsiteX1" fmla="*/ 280226 w 378428"/>
                <a:gd name="connsiteY1" fmla="*/ 82201 h 430815"/>
                <a:gd name="connsiteX2" fmla="*/ 335661 w 378428"/>
                <a:gd name="connsiteY2" fmla="*/ 4096 h 430815"/>
                <a:gd name="connsiteX3" fmla="*/ 329756 w 378428"/>
                <a:gd name="connsiteY3" fmla="*/ 24955 h 430815"/>
                <a:gd name="connsiteX4" fmla="*/ 350615 w 378428"/>
                <a:gd name="connsiteY4" fmla="*/ 0 h 430815"/>
                <a:gd name="connsiteX5" fmla="*/ 347472 w 378428"/>
                <a:gd name="connsiteY5" fmla="*/ 28956 h 430815"/>
                <a:gd name="connsiteX6" fmla="*/ 356711 w 378428"/>
                <a:gd name="connsiteY6" fmla="*/ 20098 h 430815"/>
                <a:gd name="connsiteX7" fmla="*/ 348615 w 378428"/>
                <a:gd name="connsiteY7" fmla="*/ 42482 h 430815"/>
                <a:gd name="connsiteX8" fmla="*/ 364522 w 378428"/>
                <a:gd name="connsiteY8" fmla="*/ 35814 h 430815"/>
                <a:gd name="connsiteX9" fmla="*/ 356997 w 378428"/>
                <a:gd name="connsiteY9" fmla="*/ 56007 h 430815"/>
                <a:gd name="connsiteX10" fmla="*/ 363474 w 378428"/>
                <a:gd name="connsiteY10" fmla="*/ 54197 h 430815"/>
                <a:gd name="connsiteX11" fmla="*/ 354425 w 378428"/>
                <a:gd name="connsiteY11" fmla="*/ 75819 h 430815"/>
                <a:gd name="connsiteX12" fmla="*/ 366998 w 378428"/>
                <a:gd name="connsiteY12" fmla="*/ 74867 h 430815"/>
                <a:gd name="connsiteX13" fmla="*/ 357188 w 378428"/>
                <a:gd name="connsiteY13" fmla="*/ 98108 h 430815"/>
                <a:gd name="connsiteX14" fmla="*/ 363379 w 378428"/>
                <a:gd name="connsiteY14" fmla="*/ 100489 h 430815"/>
                <a:gd name="connsiteX15" fmla="*/ 359283 w 378428"/>
                <a:gd name="connsiteY15" fmla="*/ 107633 h 430815"/>
                <a:gd name="connsiteX16" fmla="*/ 357378 w 378428"/>
                <a:gd name="connsiteY16" fmla="*/ 121539 h 430815"/>
                <a:gd name="connsiteX17" fmla="*/ 349472 w 378428"/>
                <a:gd name="connsiteY17" fmla="*/ 131159 h 430815"/>
                <a:gd name="connsiteX18" fmla="*/ 353854 w 378428"/>
                <a:gd name="connsiteY18" fmla="*/ 139637 h 430815"/>
                <a:gd name="connsiteX19" fmla="*/ 343567 w 378428"/>
                <a:gd name="connsiteY19" fmla="*/ 145542 h 430815"/>
                <a:gd name="connsiteX20" fmla="*/ 351473 w 378428"/>
                <a:gd name="connsiteY20" fmla="*/ 153543 h 430815"/>
                <a:gd name="connsiteX21" fmla="*/ 342614 w 378428"/>
                <a:gd name="connsiteY21" fmla="*/ 159544 h 430815"/>
                <a:gd name="connsiteX22" fmla="*/ 349377 w 378428"/>
                <a:gd name="connsiteY22" fmla="*/ 170879 h 430815"/>
                <a:gd name="connsiteX23" fmla="*/ 340138 w 378428"/>
                <a:gd name="connsiteY23" fmla="*/ 174212 h 430815"/>
                <a:gd name="connsiteX24" fmla="*/ 332994 w 378428"/>
                <a:gd name="connsiteY24" fmla="*/ 186119 h 430815"/>
                <a:gd name="connsiteX25" fmla="*/ 330613 w 378428"/>
                <a:gd name="connsiteY25" fmla="*/ 197930 h 430815"/>
                <a:gd name="connsiteX26" fmla="*/ 308229 w 378428"/>
                <a:gd name="connsiteY26" fmla="*/ 234506 h 430815"/>
                <a:gd name="connsiteX27" fmla="*/ 285750 w 378428"/>
                <a:gd name="connsiteY27" fmla="*/ 248983 h 430815"/>
                <a:gd name="connsiteX28" fmla="*/ 303371 w 378428"/>
                <a:gd name="connsiteY28" fmla="*/ 269748 h 430815"/>
                <a:gd name="connsiteX29" fmla="*/ 378428 w 378428"/>
                <a:gd name="connsiteY29" fmla="*/ 300895 h 430815"/>
                <a:gd name="connsiteX30" fmla="*/ 370999 w 378428"/>
                <a:gd name="connsiteY30" fmla="*/ 308229 h 430815"/>
                <a:gd name="connsiteX31" fmla="*/ 374809 w 378428"/>
                <a:gd name="connsiteY31" fmla="*/ 314420 h 430815"/>
                <a:gd name="connsiteX32" fmla="*/ 369094 w 378428"/>
                <a:gd name="connsiteY32" fmla="*/ 342233 h 430815"/>
                <a:gd name="connsiteX33" fmla="*/ 365379 w 378428"/>
                <a:gd name="connsiteY33" fmla="*/ 353473 h 430815"/>
                <a:gd name="connsiteX34" fmla="*/ 358331 w 378428"/>
                <a:gd name="connsiteY34" fmla="*/ 361093 h 430815"/>
                <a:gd name="connsiteX35" fmla="*/ 330232 w 378428"/>
                <a:gd name="connsiteY35" fmla="*/ 379857 h 430815"/>
                <a:gd name="connsiteX36" fmla="*/ 298799 w 378428"/>
                <a:gd name="connsiteY36" fmla="*/ 373666 h 430815"/>
                <a:gd name="connsiteX37" fmla="*/ 287084 w 378428"/>
                <a:gd name="connsiteY37" fmla="*/ 347186 h 430815"/>
                <a:gd name="connsiteX38" fmla="*/ 271653 w 378428"/>
                <a:gd name="connsiteY38" fmla="*/ 329089 h 430815"/>
                <a:gd name="connsiteX39" fmla="*/ 245078 w 378428"/>
                <a:gd name="connsiteY39" fmla="*/ 304324 h 430815"/>
                <a:gd name="connsiteX40" fmla="*/ 237077 w 378428"/>
                <a:gd name="connsiteY40" fmla="*/ 324803 h 430815"/>
                <a:gd name="connsiteX41" fmla="*/ 232696 w 378428"/>
                <a:gd name="connsiteY41" fmla="*/ 331375 h 430815"/>
                <a:gd name="connsiteX42" fmla="*/ 211169 w 378428"/>
                <a:gd name="connsiteY42" fmla="*/ 345091 h 430815"/>
                <a:gd name="connsiteX43" fmla="*/ 197453 w 378428"/>
                <a:gd name="connsiteY43" fmla="*/ 354425 h 430815"/>
                <a:gd name="connsiteX44" fmla="*/ 190310 w 378428"/>
                <a:gd name="connsiteY44" fmla="*/ 364427 h 430815"/>
                <a:gd name="connsiteX45" fmla="*/ 179165 w 378428"/>
                <a:gd name="connsiteY45" fmla="*/ 371475 h 430815"/>
                <a:gd name="connsiteX46" fmla="*/ 167926 w 378428"/>
                <a:gd name="connsiteY46" fmla="*/ 373094 h 430815"/>
                <a:gd name="connsiteX47" fmla="*/ 163259 w 378428"/>
                <a:gd name="connsiteY47" fmla="*/ 386144 h 430815"/>
                <a:gd name="connsiteX48" fmla="*/ 150971 w 378428"/>
                <a:gd name="connsiteY48" fmla="*/ 387001 h 430815"/>
                <a:gd name="connsiteX49" fmla="*/ 132683 w 378428"/>
                <a:gd name="connsiteY49" fmla="*/ 405479 h 430815"/>
                <a:gd name="connsiteX50" fmla="*/ 119444 w 378428"/>
                <a:gd name="connsiteY50" fmla="*/ 404813 h 430815"/>
                <a:gd name="connsiteX51" fmla="*/ 111252 w 378428"/>
                <a:gd name="connsiteY51" fmla="*/ 413576 h 430815"/>
                <a:gd name="connsiteX52" fmla="*/ 101822 w 378428"/>
                <a:gd name="connsiteY52" fmla="*/ 409004 h 430815"/>
                <a:gd name="connsiteX53" fmla="*/ 79629 w 378428"/>
                <a:gd name="connsiteY53" fmla="*/ 424910 h 430815"/>
                <a:gd name="connsiteX54" fmla="*/ 77915 w 378428"/>
                <a:gd name="connsiteY54" fmla="*/ 416243 h 430815"/>
                <a:gd name="connsiteX55" fmla="*/ 55436 w 378428"/>
                <a:gd name="connsiteY55" fmla="*/ 429673 h 430815"/>
                <a:gd name="connsiteX56" fmla="*/ 57245 w 378428"/>
                <a:gd name="connsiteY56" fmla="*/ 423386 h 430815"/>
                <a:gd name="connsiteX57" fmla="*/ 44863 w 378428"/>
                <a:gd name="connsiteY57" fmla="*/ 430054 h 430815"/>
                <a:gd name="connsiteX58" fmla="*/ 42863 w 378428"/>
                <a:gd name="connsiteY58" fmla="*/ 422624 h 430815"/>
                <a:gd name="connsiteX59" fmla="*/ 27241 w 378428"/>
                <a:gd name="connsiteY59" fmla="*/ 430816 h 430815"/>
                <a:gd name="connsiteX60" fmla="*/ 32576 w 378428"/>
                <a:gd name="connsiteY60" fmla="*/ 414719 h 430815"/>
                <a:gd name="connsiteX61" fmla="*/ 7620 w 378428"/>
                <a:gd name="connsiteY61" fmla="*/ 427863 h 430815"/>
                <a:gd name="connsiteX62" fmla="*/ 23051 w 378428"/>
                <a:gd name="connsiteY62" fmla="*/ 399669 h 430815"/>
                <a:gd name="connsiteX63" fmla="*/ 0 w 378428"/>
                <a:gd name="connsiteY63" fmla="*/ 411575 h 430815"/>
                <a:gd name="connsiteX64" fmla="*/ 70104 w 378428"/>
                <a:gd name="connsiteY64" fmla="*/ 340138 h 430815"/>
                <a:gd name="connsiteX65" fmla="*/ 144875 w 378428"/>
                <a:gd name="connsiteY65" fmla="*/ 264414 h 430815"/>
                <a:gd name="connsiteX66" fmla="*/ 167831 w 378428"/>
                <a:gd name="connsiteY66" fmla="*/ 250317 h 430815"/>
                <a:gd name="connsiteX67" fmla="*/ 176784 w 378428"/>
                <a:gd name="connsiteY67" fmla="*/ 226314 h 430815"/>
                <a:gd name="connsiteX68" fmla="*/ 167545 w 378428"/>
                <a:gd name="connsiteY68" fmla="*/ 210979 h 430815"/>
                <a:gd name="connsiteX69" fmla="*/ 157448 w 378428"/>
                <a:gd name="connsiteY69" fmla="*/ 191167 h 430815"/>
                <a:gd name="connsiteX70" fmla="*/ 138494 w 378428"/>
                <a:gd name="connsiteY70" fmla="*/ 183356 h 430815"/>
                <a:gd name="connsiteX71" fmla="*/ 180499 w 378428"/>
                <a:gd name="connsiteY71" fmla="*/ 173355 h 430815"/>
                <a:gd name="connsiteX72" fmla="*/ 220504 w 378428"/>
                <a:gd name="connsiteY72" fmla="*/ 184595 h 430815"/>
                <a:gd name="connsiteX73" fmla="*/ 245745 w 378428"/>
                <a:gd name="connsiteY73" fmla="*/ 138303 h 430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378428" h="430815">
                  <a:moveTo>
                    <a:pt x="245745" y="138303"/>
                  </a:moveTo>
                  <a:cubicBezTo>
                    <a:pt x="254699" y="118205"/>
                    <a:pt x="267557" y="100203"/>
                    <a:pt x="280226" y="82201"/>
                  </a:cubicBezTo>
                  <a:cubicBezTo>
                    <a:pt x="298704" y="56198"/>
                    <a:pt x="317183" y="30099"/>
                    <a:pt x="335661" y="4096"/>
                  </a:cubicBezTo>
                  <a:cubicBezTo>
                    <a:pt x="336518" y="11430"/>
                    <a:pt x="334328" y="19145"/>
                    <a:pt x="329756" y="24955"/>
                  </a:cubicBezTo>
                  <a:cubicBezTo>
                    <a:pt x="338042" y="17812"/>
                    <a:pt x="345091" y="9430"/>
                    <a:pt x="350615" y="0"/>
                  </a:cubicBezTo>
                  <a:cubicBezTo>
                    <a:pt x="351377" y="9716"/>
                    <a:pt x="350234" y="19622"/>
                    <a:pt x="347472" y="28956"/>
                  </a:cubicBezTo>
                  <a:cubicBezTo>
                    <a:pt x="350520" y="26003"/>
                    <a:pt x="353663" y="23051"/>
                    <a:pt x="356711" y="20098"/>
                  </a:cubicBezTo>
                  <a:cubicBezTo>
                    <a:pt x="354806" y="27813"/>
                    <a:pt x="352139" y="35338"/>
                    <a:pt x="348615" y="42482"/>
                  </a:cubicBezTo>
                  <a:cubicBezTo>
                    <a:pt x="353949" y="40291"/>
                    <a:pt x="359188" y="38005"/>
                    <a:pt x="364522" y="35814"/>
                  </a:cubicBezTo>
                  <a:cubicBezTo>
                    <a:pt x="362045" y="42577"/>
                    <a:pt x="359569" y="49340"/>
                    <a:pt x="356997" y="56007"/>
                  </a:cubicBezTo>
                  <a:cubicBezTo>
                    <a:pt x="359188" y="55436"/>
                    <a:pt x="361283" y="54769"/>
                    <a:pt x="363474" y="54197"/>
                  </a:cubicBezTo>
                  <a:cubicBezTo>
                    <a:pt x="362522" y="62008"/>
                    <a:pt x="359378" y="69628"/>
                    <a:pt x="354425" y="75819"/>
                  </a:cubicBezTo>
                  <a:cubicBezTo>
                    <a:pt x="358616" y="75533"/>
                    <a:pt x="362807" y="75152"/>
                    <a:pt x="366998" y="74867"/>
                  </a:cubicBezTo>
                  <a:cubicBezTo>
                    <a:pt x="365950" y="83344"/>
                    <a:pt x="362522" y="91440"/>
                    <a:pt x="357188" y="98108"/>
                  </a:cubicBezTo>
                  <a:cubicBezTo>
                    <a:pt x="359283" y="98870"/>
                    <a:pt x="361379" y="99727"/>
                    <a:pt x="363379" y="100489"/>
                  </a:cubicBezTo>
                  <a:cubicBezTo>
                    <a:pt x="364426" y="103251"/>
                    <a:pt x="361093" y="105347"/>
                    <a:pt x="359283" y="107633"/>
                  </a:cubicBezTo>
                  <a:cubicBezTo>
                    <a:pt x="356330" y="111347"/>
                    <a:pt x="357473" y="116777"/>
                    <a:pt x="357378" y="121539"/>
                  </a:cubicBezTo>
                  <a:cubicBezTo>
                    <a:pt x="357283" y="126302"/>
                    <a:pt x="354140" y="132207"/>
                    <a:pt x="349472" y="131159"/>
                  </a:cubicBezTo>
                  <a:cubicBezTo>
                    <a:pt x="350901" y="134017"/>
                    <a:pt x="352425" y="136779"/>
                    <a:pt x="353854" y="139637"/>
                  </a:cubicBezTo>
                  <a:cubicBezTo>
                    <a:pt x="350425" y="141637"/>
                    <a:pt x="346996" y="143542"/>
                    <a:pt x="343567" y="145542"/>
                  </a:cubicBezTo>
                  <a:cubicBezTo>
                    <a:pt x="346234" y="148209"/>
                    <a:pt x="348901" y="150876"/>
                    <a:pt x="351473" y="153543"/>
                  </a:cubicBezTo>
                  <a:cubicBezTo>
                    <a:pt x="348520" y="155543"/>
                    <a:pt x="345567" y="157544"/>
                    <a:pt x="342614" y="159544"/>
                  </a:cubicBezTo>
                  <a:cubicBezTo>
                    <a:pt x="344900" y="163354"/>
                    <a:pt x="347091" y="167069"/>
                    <a:pt x="349377" y="170879"/>
                  </a:cubicBezTo>
                  <a:cubicBezTo>
                    <a:pt x="346329" y="172022"/>
                    <a:pt x="343186" y="173069"/>
                    <a:pt x="340138" y="174212"/>
                  </a:cubicBezTo>
                  <a:cubicBezTo>
                    <a:pt x="341567" y="179165"/>
                    <a:pt x="338042" y="184976"/>
                    <a:pt x="332994" y="186119"/>
                  </a:cubicBezTo>
                  <a:cubicBezTo>
                    <a:pt x="332232" y="190024"/>
                    <a:pt x="331375" y="194024"/>
                    <a:pt x="330613" y="197930"/>
                  </a:cubicBezTo>
                  <a:cubicBezTo>
                    <a:pt x="323183" y="210122"/>
                    <a:pt x="315659" y="222314"/>
                    <a:pt x="308229" y="234506"/>
                  </a:cubicBezTo>
                  <a:cubicBezTo>
                    <a:pt x="303181" y="242792"/>
                    <a:pt x="294894" y="252317"/>
                    <a:pt x="285750" y="248983"/>
                  </a:cubicBezTo>
                  <a:cubicBezTo>
                    <a:pt x="283083" y="258604"/>
                    <a:pt x="294132" y="265938"/>
                    <a:pt x="303371" y="269748"/>
                  </a:cubicBezTo>
                  <a:cubicBezTo>
                    <a:pt x="328422" y="280130"/>
                    <a:pt x="353378" y="290513"/>
                    <a:pt x="378428" y="300895"/>
                  </a:cubicBezTo>
                  <a:cubicBezTo>
                    <a:pt x="375952" y="303371"/>
                    <a:pt x="373475" y="305753"/>
                    <a:pt x="370999" y="308229"/>
                  </a:cubicBezTo>
                  <a:cubicBezTo>
                    <a:pt x="372237" y="310325"/>
                    <a:pt x="373571" y="312325"/>
                    <a:pt x="374809" y="314420"/>
                  </a:cubicBezTo>
                  <a:cubicBezTo>
                    <a:pt x="372904" y="323660"/>
                    <a:pt x="370999" y="332994"/>
                    <a:pt x="369094" y="342233"/>
                  </a:cubicBezTo>
                  <a:cubicBezTo>
                    <a:pt x="368332" y="346139"/>
                    <a:pt x="367475" y="350044"/>
                    <a:pt x="365379" y="353473"/>
                  </a:cubicBezTo>
                  <a:cubicBezTo>
                    <a:pt x="363569" y="356426"/>
                    <a:pt x="360902" y="358807"/>
                    <a:pt x="358331" y="361093"/>
                  </a:cubicBezTo>
                  <a:cubicBezTo>
                    <a:pt x="349758" y="368522"/>
                    <a:pt x="340995" y="376142"/>
                    <a:pt x="330232" y="379857"/>
                  </a:cubicBezTo>
                  <a:cubicBezTo>
                    <a:pt x="319469" y="383477"/>
                    <a:pt x="306229" y="382143"/>
                    <a:pt x="298799" y="373666"/>
                  </a:cubicBezTo>
                  <a:cubicBezTo>
                    <a:pt x="292322" y="366332"/>
                    <a:pt x="291560" y="355759"/>
                    <a:pt x="287084" y="347186"/>
                  </a:cubicBezTo>
                  <a:cubicBezTo>
                    <a:pt x="283464" y="340043"/>
                    <a:pt x="277463" y="334518"/>
                    <a:pt x="271653" y="329089"/>
                  </a:cubicBezTo>
                  <a:cubicBezTo>
                    <a:pt x="262795" y="320802"/>
                    <a:pt x="253937" y="312611"/>
                    <a:pt x="245078" y="304324"/>
                  </a:cubicBezTo>
                  <a:cubicBezTo>
                    <a:pt x="242411" y="311182"/>
                    <a:pt x="239744" y="317945"/>
                    <a:pt x="237077" y="324803"/>
                  </a:cubicBezTo>
                  <a:cubicBezTo>
                    <a:pt x="235649" y="326993"/>
                    <a:pt x="234125" y="329184"/>
                    <a:pt x="232696" y="331375"/>
                  </a:cubicBezTo>
                  <a:cubicBezTo>
                    <a:pt x="227648" y="338995"/>
                    <a:pt x="219932" y="347567"/>
                    <a:pt x="211169" y="345091"/>
                  </a:cubicBezTo>
                  <a:cubicBezTo>
                    <a:pt x="212408" y="351949"/>
                    <a:pt x="203359" y="358045"/>
                    <a:pt x="197453" y="354425"/>
                  </a:cubicBezTo>
                  <a:cubicBezTo>
                    <a:pt x="198215" y="358712"/>
                    <a:pt x="194024" y="362140"/>
                    <a:pt x="190310" y="364427"/>
                  </a:cubicBezTo>
                  <a:cubicBezTo>
                    <a:pt x="186595" y="366808"/>
                    <a:pt x="182880" y="369094"/>
                    <a:pt x="179165" y="371475"/>
                  </a:cubicBezTo>
                  <a:cubicBezTo>
                    <a:pt x="175736" y="373666"/>
                    <a:pt x="170974" y="375761"/>
                    <a:pt x="167926" y="373094"/>
                  </a:cubicBezTo>
                  <a:cubicBezTo>
                    <a:pt x="167164" y="377762"/>
                    <a:pt x="166402" y="382619"/>
                    <a:pt x="163259" y="386144"/>
                  </a:cubicBezTo>
                  <a:cubicBezTo>
                    <a:pt x="160115" y="389668"/>
                    <a:pt x="153829" y="390715"/>
                    <a:pt x="150971" y="387001"/>
                  </a:cubicBezTo>
                  <a:cubicBezTo>
                    <a:pt x="147923" y="395288"/>
                    <a:pt x="140113" y="400622"/>
                    <a:pt x="132683" y="405479"/>
                  </a:cubicBezTo>
                  <a:cubicBezTo>
                    <a:pt x="128302" y="408337"/>
                    <a:pt x="120396" y="409956"/>
                    <a:pt x="119444" y="404813"/>
                  </a:cubicBezTo>
                  <a:cubicBezTo>
                    <a:pt x="117348" y="408337"/>
                    <a:pt x="114967" y="412052"/>
                    <a:pt x="111252" y="413576"/>
                  </a:cubicBezTo>
                  <a:cubicBezTo>
                    <a:pt x="107537" y="415100"/>
                    <a:pt x="102013" y="413099"/>
                    <a:pt x="101822" y="409004"/>
                  </a:cubicBezTo>
                  <a:cubicBezTo>
                    <a:pt x="96393" y="416528"/>
                    <a:pt x="88487" y="422148"/>
                    <a:pt x="79629" y="424910"/>
                  </a:cubicBezTo>
                  <a:cubicBezTo>
                    <a:pt x="79058" y="422053"/>
                    <a:pt x="78486" y="419100"/>
                    <a:pt x="77915" y="416243"/>
                  </a:cubicBezTo>
                  <a:cubicBezTo>
                    <a:pt x="74581" y="425101"/>
                    <a:pt x="64770" y="430911"/>
                    <a:pt x="55436" y="429673"/>
                  </a:cubicBezTo>
                  <a:cubicBezTo>
                    <a:pt x="56960" y="427958"/>
                    <a:pt x="57626" y="425577"/>
                    <a:pt x="57245" y="423386"/>
                  </a:cubicBezTo>
                  <a:cubicBezTo>
                    <a:pt x="53150" y="425577"/>
                    <a:pt x="48959" y="427768"/>
                    <a:pt x="44863" y="430054"/>
                  </a:cubicBezTo>
                  <a:cubicBezTo>
                    <a:pt x="44196" y="427577"/>
                    <a:pt x="43529" y="425101"/>
                    <a:pt x="42863" y="422624"/>
                  </a:cubicBezTo>
                  <a:cubicBezTo>
                    <a:pt x="39243" y="427482"/>
                    <a:pt x="33338" y="430625"/>
                    <a:pt x="27241" y="430816"/>
                  </a:cubicBezTo>
                  <a:cubicBezTo>
                    <a:pt x="29051" y="425482"/>
                    <a:pt x="30861" y="420053"/>
                    <a:pt x="32576" y="414719"/>
                  </a:cubicBezTo>
                  <a:cubicBezTo>
                    <a:pt x="25527" y="421100"/>
                    <a:pt x="16859" y="425672"/>
                    <a:pt x="7620" y="427863"/>
                  </a:cubicBezTo>
                  <a:cubicBezTo>
                    <a:pt x="14192" y="419290"/>
                    <a:pt x="19431" y="409765"/>
                    <a:pt x="23051" y="399669"/>
                  </a:cubicBezTo>
                  <a:cubicBezTo>
                    <a:pt x="16097" y="405003"/>
                    <a:pt x="8287" y="409004"/>
                    <a:pt x="0" y="411575"/>
                  </a:cubicBezTo>
                  <a:cubicBezTo>
                    <a:pt x="25432" y="389858"/>
                    <a:pt x="48863" y="365855"/>
                    <a:pt x="70104" y="340138"/>
                  </a:cubicBezTo>
                  <a:cubicBezTo>
                    <a:pt x="92774" y="312611"/>
                    <a:pt x="113824" y="282035"/>
                    <a:pt x="144875" y="264414"/>
                  </a:cubicBezTo>
                  <a:cubicBezTo>
                    <a:pt x="152686" y="259937"/>
                    <a:pt x="161163" y="256318"/>
                    <a:pt x="167831" y="250317"/>
                  </a:cubicBezTo>
                  <a:cubicBezTo>
                    <a:pt x="174498" y="244316"/>
                    <a:pt x="179261" y="234982"/>
                    <a:pt x="176784" y="226314"/>
                  </a:cubicBezTo>
                  <a:cubicBezTo>
                    <a:pt x="175165" y="220599"/>
                    <a:pt x="170688" y="216122"/>
                    <a:pt x="167545" y="210979"/>
                  </a:cubicBezTo>
                  <a:cubicBezTo>
                    <a:pt x="163640" y="204692"/>
                    <a:pt x="161735" y="197263"/>
                    <a:pt x="157448" y="191167"/>
                  </a:cubicBezTo>
                  <a:cubicBezTo>
                    <a:pt x="153162" y="185071"/>
                    <a:pt x="145256" y="180404"/>
                    <a:pt x="138494" y="183356"/>
                  </a:cubicBezTo>
                  <a:cubicBezTo>
                    <a:pt x="151257" y="175546"/>
                    <a:pt x="166783" y="167354"/>
                    <a:pt x="180499" y="173355"/>
                  </a:cubicBezTo>
                  <a:cubicBezTo>
                    <a:pt x="194405" y="179356"/>
                    <a:pt x="205550" y="198882"/>
                    <a:pt x="220504" y="184595"/>
                  </a:cubicBezTo>
                  <a:cubicBezTo>
                    <a:pt x="233458" y="172307"/>
                    <a:pt x="238697" y="154115"/>
                    <a:pt x="245745" y="138303"/>
                  </a:cubicBezTo>
                  <a:close/>
                </a:path>
              </a:pathLst>
            </a:custGeom>
            <a:solidFill>
              <a:srgbClr val="B10000"/>
            </a:solidFill>
            <a:ln w="9525" cap="flat">
              <a:noFill/>
              <a:prstDash val="solid"/>
              <a:miter/>
            </a:ln>
          </p:spPr>
          <p:txBody>
            <a:bodyPr rtlCol="0" anchor="ctr"/>
            <a:lstStyle/>
            <a:p>
              <a:endParaRPr lang="zh-CN" altLang="en-US"/>
            </a:p>
          </p:txBody>
        </p:sp>
        <p:sp>
          <p:nvSpPr>
            <p:cNvPr id="28" name="任意多边形: 形状 27"/>
            <p:cNvSpPr/>
            <p:nvPr/>
          </p:nvSpPr>
          <p:spPr>
            <a:xfrm rot="20164786">
              <a:off x="10828614" y="1087401"/>
              <a:ext cx="381351" cy="356549"/>
            </a:xfrm>
            <a:custGeom>
              <a:avLst/>
              <a:gdLst>
                <a:gd name="connsiteX0" fmla="*/ 178689 w 287369"/>
                <a:gd name="connsiteY0" fmla="*/ 109728 h 268679"/>
                <a:gd name="connsiteX1" fmla="*/ 181832 w 287369"/>
                <a:gd name="connsiteY1" fmla="*/ 71914 h 268679"/>
                <a:gd name="connsiteX2" fmla="*/ 199739 w 287369"/>
                <a:gd name="connsiteY2" fmla="*/ 6668 h 268679"/>
                <a:gd name="connsiteX3" fmla="*/ 200882 w 287369"/>
                <a:gd name="connsiteY3" fmla="*/ 22003 h 268679"/>
                <a:gd name="connsiteX4" fmla="*/ 209074 w 287369"/>
                <a:gd name="connsiteY4" fmla="*/ 0 h 268679"/>
                <a:gd name="connsiteX5" fmla="*/ 214122 w 287369"/>
                <a:gd name="connsiteY5" fmla="*/ 20193 h 268679"/>
                <a:gd name="connsiteX6" fmla="*/ 218313 w 287369"/>
                <a:gd name="connsiteY6" fmla="*/ 11906 h 268679"/>
                <a:gd name="connsiteX7" fmla="*/ 218313 w 287369"/>
                <a:gd name="connsiteY7" fmla="*/ 28956 h 268679"/>
                <a:gd name="connsiteX8" fmla="*/ 227648 w 287369"/>
                <a:gd name="connsiteY8" fmla="*/ 20383 h 268679"/>
                <a:gd name="connsiteX9" fmla="*/ 227552 w 287369"/>
                <a:gd name="connsiteY9" fmla="*/ 35814 h 268679"/>
                <a:gd name="connsiteX10" fmla="*/ 231553 w 287369"/>
                <a:gd name="connsiteY10" fmla="*/ 32956 h 268679"/>
                <a:gd name="connsiteX11" fmla="*/ 230696 w 287369"/>
                <a:gd name="connsiteY11" fmla="*/ 49721 h 268679"/>
                <a:gd name="connsiteX12" fmla="*/ 239077 w 287369"/>
                <a:gd name="connsiteY12" fmla="*/ 45815 h 268679"/>
                <a:gd name="connsiteX13" fmla="*/ 238125 w 287369"/>
                <a:gd name="connsiteY13" fmla="*/ 63913 h 268679"/>
                <a:gd name="connsiteX14" fmla="*/ 242983 w 287369"/>
                <a:gd name="connsiteY14" fmla="*/ 63913 h 268679"/>
                <a:gd name="connsiteX15" fmla="*/ 242030 w 287369"/>
                <a:gd name="connsiteY15" fmla="*/ 69818 h 268679"/>
                <a:gd name="connsiteX16" fmla="*/ 244507 w 287369"/>
                <a:gd name="connsiteY16" fmla="*/ 79534 h 268679"/>
                <a:gd name="connsiteX17" fmla="*/ 242221 w 287369"/>
                <a:gd name="connsiteY17" fmla="*/ 87916 h 268679"/>
                <a:gd name="connsiteX18" fmla="*/ 248126 w 287369"/>
                <a:gd name="connsiteY18" fmla="*/ 92488 h 268679"/>
                <a:gd name="connsiteX19" fmla="*/ 243269 w 287369"/>
                <a:gd name="connsiteY19" fmla="*/ 98584 h 268679"/>
                <a:gd name="connsiteX20" fmla="*/ 251269 w 287369"/>
                <a:gd name="connsiteY20" fmla="*/ 102394 h 268679"/>
                <a:gd name="connsiteX21" fmla="*/ 247364 w 287369"/>
                <a:gd name="connsiteY21" fmla="*/ 108204 h 268679"/>
                <a:gd name="connsiteX22" fmla="*/ 255365 w 287369"/>
                <a:gd name="connsiteY22" fmla="*/ 114586 h 268679"/>
                <a:gd name="connsiteX23" fmla="*/ 250127 w 287369"/>
                <a:gd name="connsiteY23" fmla="*/ 118491 h 268679"/>
                <a:gd name="connsiteX24" fmla="*/ 248793 w 287369"/>
                <a:gd name="connsiteY24" fmla="*/ 127826 h 268679"/>
                <a:gd name="connsiteX25" fmla="*/ 250222 w 287369"/>
                <a:gd name="connsiteY25" fmla="*/ 135922 h 268679"/>
                <a:gd name="connsiteX26" fmla="*/ 240125 w 287369"/>
                <a:gd name="connsiteY26" fmla="*/ 161544 h 268679"/>
                <a:gd name="connsiteX27" fmla="*/ 224123 w 287369"/>
                <a:gd name="connsiteY27" fmla="*/ 169640 h 268679"/>
                <a:gd name="connsiteX28" fmla="*/ 235077 w 287369"/>
                <a:gd name="connsiteY28" fmla="*/ 183737 h 268679"/>
                <a:gd name="connsiteX29" fmla="*/ 287369 w 287369"/>
                <a:gd name="connsiteY29" fmla="*/ 215265 h 268679"/>
                <a:gd name="connsiteX30" fmla="*/ 281083 w 287369"/>
                <a:gd name="connsiteY30" fmla="*/ 219837 h 268679"/>
                <a:gd name="connsiteX31" fmla="*/ 283273 w 287369"/>
                <a:gd name="connsiteY31" fmla="*/ 224885 h 268679"/>
                <a:gd name="connsiteX32" fmla="*/ 276130 w 287369"/>
                <a:gd name="connsiteY32" fmla="*/ 244983 h 268679"/>
                <a:gd name="connsiteX33" fmla="*/ 272225 w 287369"/>
                <a:gd name="connsiteY33" fmla="*/ 252889 h 268679"/>
                <a:gd name="connsiteX34" fmla="*/ 266129 w 287369"/>
                <a:gd name="connsiteY34" fmla="*/ 257747 h 268679"/>
                <a:gd name="connsiteX35" fmla="*/ 243078 w 287369"/>
                <a:gd name="connsiteY35" fmla="*/ 268319 h 268679"/>
                <a:gd name="connsiteX36" fmla="*/ 220409 w 287369"/>
                <a:gd name="connsiteY36" fmla="*/ 260033 h 268679"/>
                <a:gd name="connsiteX37" fmla="*/ 214122 w 287369"/>
                <a:gd name="connsiteY37" fmla="*/ 238887 h 268679"/>
                <a:gd name="connsiteX38" fmla="*/ 204502 w 287369"/>
                <a:gd name="connsiteY38" fmla="*/ 223742 h 268679"/>
                <a:gd name="connsiteX39" fmla="*/ 188309 w 287369"/>
                <a:gd name="connsiteY39" fmla="*/ 203549 h 268679"/>
                <a:gd name="connsiteX40" fmla="*/ 179165 w 287369"/>
                <a:gd name="connsiteY40" fmla="*/ 217075 h 268679"/>
                <a:gd name="connsiteX41" fmla="*/ 174689 w 287369"/>
                <a:gd name="connsiteY41" fmla="*/ 220885 h 268679"/>
                <a:gd name="connsiteX42" fmla="*/ 156496 w 287369"/>
                <a:gd name="connsiteY42" fmla="*/ 224599 h 268679"/>
                <a:gd name="connsiteX43" fmla="*/ 144590 w 287369"/>
                <a:gd name="connsiteY43" fmla="*/ 226028 h 268679"/>
                <a:gd name="connsiteX44" fmla="*/ 136684 w 287369"/>
                <a:gd name="connsiteY44" fmla="*/ 229457 h 268679"/>
                <a:gd name="connsiteX45" fmla="*/ 126968 w 287369"/>
                <a:gd name="connsiteY45" fmla="*/ 229172 h 268679"/>
                <a:gd name="connsiteX46" fmla="*/ 119253 w 287369"/>
                <a:gd name="connsiteY46" fmla="*/ 224980 h 268679"/>
                <a:gd name="connsiteX47" fmla="*/ 111252 w 287369"/>
                <a:gd name="connsiteY47" fmla="*/ 230410 h 268679"/>
                <a:gd name="connsiteX48" fmla="*/ 103156 w 287369"/>
                <a:gd name="connsiteY48" fmla="*/ 225362 h 268679"/>
                <a:gd name="connsiteX49" fmla="*/ 84677 w 287369"/>
                <a:gd name="connsiteY49" fmla="*/ 228314 h 268679"/>
                <a:gd name="connsiteX50" fmla="*/ 76772 w 287369"/>
                <a:gd name="connsiteY50" fmla="*/ 222504 h 268679"/>
                <a:gd name="connsiteX51" fmla="*/ 68390 w 287369"/>
                <a:gd name="connsiteY51" fmla="*/ 224599 h 268679"/>
                <a:gd name="connsiteX52" fmla="*/ 64484 w 287369"/>
                <a:gd name="connsiteY52" fmla="*/ 218123 h 268679"/>
                <a:gd name="connsiteX53" fmla="*/ 44768 w 287369"/>
                <a:gd name="connsiteY53" fmla="*/ 219266 h 268679"/>
                <a:gd name="connsiteX54" fmla="*/ 47149 w 287369"/>
                <a:gd name="connsiteY54" fmla="*/ 213170 h 268679"/>
                <a:gd name="connsiteX55" fmla="*/ 28289 w 287369"/>
                <a:gd name="connsiteY55" fmla="*/ 212693 h 268679"/>
                <a:gd name="connsiteX56" fmla="*/ 31814 w 287369"/>
                <a:gd name="connsiteY56" fmla="*/ 209455 h 268679"/>
                <a:gd name="connsiteX57" fmla="*/ 21717 w 287369"/>
                <a:gd name="connsiteY57" fmla="*/ 208693 h 268679"/>
                <a:gd name="connsiteX58" fmla="*/ 23431 w 287369"/>
                <a:gd name="connsiteY58" fmla="*/ 203264 h 268679"/>
                <a:gd name="connsiteX59" fmla="*/ 10763 w 287369"/>
                <a:gd name="connsiteY59" fmla="*/ 202216 h 268679"/>
                <a:gd name="connsiteX60" fmla="*/ 20288 w 287369"/>
                <a:gd name="connsiteY60" fmla="*/ 194310 h 268679"/>
                <a:gd name="connsiteX61" fmla="*/ 0 w 287369"/>
                <a:gd name="connsiteY61" fmla="*/ 192596 h 268679"/>
                <a:gd name="connsiteX62" fmla="*/ 20383 w 287369"/>
                <a:gd name="connsiteY62" fmla="*/ 181070 h 268679"/>
                <a:gd name="connsiteX63" fmla="*/ 1905 w 287369"/>
                <a:gd name="connsiteY63" fmla="*/ 179356 h 268679"/>
                <a:gd name="connsiteX64" fmla="*/ 71628 w 287369"/>
                <a:gd name="connsiteY64" fmla="*/ 162687 h 268679"/>
                <a:gd name="connsiteX65" fmla="*/ 134684 w 287369"/>
                <a:gd name="connsiteY65" fmla="*/ 153448 h 268679"/>
                <a:gd name="connsiteX66" fmla="*/ 148019 w 287369"/>
                <a:gd name="connsiteY66" fmla="*/ 154686 h 268679"/>
                <a:gd name="connsiteX67" fmla="*/ 152114 w 287369"/>
                <a:gd name="connsiteY67" fmla="*/ 145447 h 268679"/>
                <a:gd name="connsiteX68" fmla="*/ 145447 w 287369"/>
                <a:gd name="connsiteY68" fmla="*/ 136112 h 268679"/>
                <a:gd name="connsiteX69" fmla="*/ 138113 w 287369"/>
                <a:gd name="connsiteY69" fmla="*/ 122682 h 268679"/>
                <a:gd name="connsiteX70" fmla="*/ 124968 w 287369"/>
                <a:gd name="connsiteY70" fmla="*/ 115919 h 268679"/>
                <a:gd name="connsiteX71" fmla="*/ 153829 w 287369"/>
                <a:gd name="connsiteY71" fmla="*/ 113157 h 268679"/>
                <a:gd name="connsiteX72" fmla="*/ 177165 w 287369"/>
                <a:gd name="connsiteY72" fmla="*/ 128873 h 268679"/>
                <a:gd name="connsiteX73" fmla="*/ 178689 w 287369"/>
                <a:gd name="connsiteY73" fmla="*/ 109728 h 268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287369" h="268679">
                  <a:moveTo>
                    <a:pt x="178689" y="109728"/>
                  </a:moveTo>
                  <a:cubicBezTo>
                    <a:pt x="178022" y="98679"/>
                    <a:pt x="178403" y="85630"/>
                    <a:pt x="181832" y="71914"/>
                  </a:cubicBezTo>
                  <a:cubicBezTo>
                    <a:pt x="186785" y="52006"/>
                    <a:pt x="193739" y="27242"/>
                    <a:pt x="199739" y="6668"/>
                  </a:cubicBezTo>
                  <a:cubicBezTo>
                    <a:pt x="202025" y="11621"/>
                    <a:pt x="202406" y="16669"/>
                    <a:pt x="200882" y="22003"/>
                  </a:cubicBezTo>
                  <a:cubicBezTo>
                    <a:pt x="204692" y="14954"/>
                    <a:pt x="207359" y="7810"/>
                    <a:pt x="209074" y="0"/>
                  </a:cubicBezTo>
                  <a:cubicBezTo>
                    <a:pt x="211931" y="6572"/>
                    <a:pt x="213550" y="13049"/>
                    <a:pt x="214122" y="20193"/>
                  </a:cubicBezTo>
                  <a:cubicBezTo>
                    <a:pt x="215551" y="17431"/>
                    <a:pt x="216884" y="14669"/>
                    <a:pt x="218313" y="11906"/>
                  </a:cubicBezTo>
                  <a:cubicBezTo>
                    <a:pt x="218885" y="17621"/>
                    <a:pt x="218885" y="23241"/>
                    <a:pt x="218313" y="28956"/>
                  </a:cubicBezTo>
                  <a:cubicBezTo>
                    <a:pt x="221456" y="26099"/>
                    <a:pt x="224504" y="23241"/>
                    <a:pt x="227648" y="20383"/>
                  </a:cubicBezTo>
                  <a:cubicBezTo>
                    <a:pt x="227648" y="25527"/>
                    <a:pt x="227552" y="30671"/>
                    <a:pt x="227552" y="35814"/>
                  </a:cubicBezTo>
                  <a:cubicBezTo>
                    <a:pt x="228886" y="34862"/>
                    <a:pt x="230219" y="33909"/>
                    <a:pt x="231553" y="32956"/>
                  </a:cubicBezTo>
                  <a:cubicBezTo>
                    <a:pt x="232696" y="38767"/>
                    <a:pt x="232410" y="44005"/>
                    <a:pt x="230696" y="49721"/>
                  </a:cubicBezTo>
                  <a:cubicBezTo>
                    <a:pt x="233458" y="48387"/>
                    <a:pt x="236315" y="47149"/>
                    <a:pt x="239077" y="45815"/>
                  </a:cubicBezTo>
                  <a:cubicBezTo>
                    <a:pt x="240316" y="52102"/>
                    <a:pt x="239935" y="57817"/>
                    <a:pt x="238125" y="63913"/>
                  </a:cubicBezTo>
                  <a:cubicBezTo>
                    <a:pt x="239744" y="63913"/>
                    <a:pt x="241364" y="63913"/>
                    <a:pt x="242983" y="63913"/>
                  </a:cubicBezTo>
                  <a:cubicBezTo>
                    <a:pt x="244221" y="66008"/>
                    <a:pt x="242602" y="67627"/>
                    <a:pt x="242030" y="69818"/>
                  </a:cubicBezTo>
                  <a:cubicBezTo>
                    <a:pt x="241078" y="73343"/>
                    <a:pt x="243269" y="76295"/>
                    <a:pt x="244507" y="79534"/>
                  </a:cubicBezTo>
                  <a:cubicBezTo>
                    <a:pt x="245745" y="82772"/>
                    <a:pt x="245936" y="86677"/>
                    <a:pt x="242221" y="87916"/>
                  </a:cubicBezTo>
                  <a:cubicBezTo>
                    <a:pt x="244221" y="89440"/>
                    <a:pt x="246126" y="90964"/>
                    <a:pt x="248126" y="92488"/>
                  </a:cubicBezTo>
                  <a:cubicBezTo>
                    <a:pt x="246602" y="94583"/>
                    <a:pt x="244888" y="96583"/>
                    <a:pt x="243269" y="98584"/>
                  </a:cubicBezTo>
                  <a:cubicBezTo>
                    <a:pt x="245936" y="99727"/>
                    <a:pt x="248602" y="101060"/>
                    <a:pt x="251269" y="102394"/>
                  </a:cubicBezTo>
                  <a:cubicBezTo>
                    <a:pt x="249936" y="104299"/>
                    <a:pt x="248698" y="106299"/>
                    <a:pt x="247364" y="108204"/>
                  </a:cubicBezTo>
                  <a:cubicBezTo>
                    <a:pt x="250031" y="110300"/>
                    <a:pt x="252603" y="112490"/>
                    <a:pt x="255365" y="114586"/>
                  </a:cubicBezTo>
                  <a:cubicBezTo>
                    <a:pt x="253651" y="115919"/>
                    <a:pt x="251936" y="117157"/>
                    <a:pt x="250127" y="118491"/>
                  </a:cubicBezTo>
                  <a:cubicBezTo>
                    <a:pt x="252127" y="121825"/>
                    <a:pt x="252031" y="125349"/>
                    <a:pt x="248793" y="127826"/>
                  </a:cubicBezTo>
                  <a:cubicBezTo>
                    <a:pt x="249365" y="130493"/>
                    <a:pt x="249746" y="133255"/>
                    <a:pt x="250222" y="135922"/>
                  </a:cubicBezTo>
                  <a:cubicBezTo>
                    <a:pt x="247650" y="145256"/>
                    <a:pt x="245173" y="152972"/>
                    <a:pt x="240125" y="161544"/>
                  </a:cubicBezTo>
                  <a:cubicBezTo>
                    <a:pt x="236696" y="167354"/>
                    <a:pt x="231743" y="171926"/>
                    <a:pt x="224123" y="169640"/>
                  </a:cubicBezTo>
                  <a:cubicBezTo>
                    <a:pt x="223552" y="177260"/>
                    <a:pt x="228695" y="180213"/>
                    <a:pt x="235077" y="183737"/>
                  </a:cubicBezTo>
                  <a:cubicBezTo>
                    <a:pt x="252413" y="193453"/>
                    <a:pt x="270129" y="204788"/>
                    <a:pt x="287369" y="215265"/>
                  </a:cubicBezTo>
                  <a:cubicBezTo>
                    <a:pt x="285274" y="216789"/>
                    <a:pt x="283178" y="218313"/>
                    <a:pt x="281083" y="219837"/>
                  </a:cubicBezTo>
                  <a:cubicBezTo>
                    <a:pt x="281845" y="221551"/>
                    <a:pt x="282607" y="223266"/>
                    <a:pt x="283273" y="224885"/>
                  </a:cubicBezTo>
                  <a:cubicBezTo>
                    <a:pt x="280892" y="231553"/>
                    <a:pt x="278511" y="238411"/>
                    <a:pt x="276130" y="244983"/>
                  </a:cubicBezTo>
                  <a:cubicBezTo>
                    <a:pt x="275082" y="247745"/>
                    <a:pt x="274034" y="250698"/>
                    <a:pt x="272225" y="252889"/>
                  </a:cubicBezTo>
                  <a:cubicBezTo>
                    <a:pt x="270415" y="255080"/>
                    <a:pt x="268415" y="256413"/>
                    <a:pt x="266129" y="257747"/>
                  </a:cubicBezTo>
                  <a:cubicBezTo>
                    <a:pt x="258699" y="262223"/>
                    <a:pt x="251841" y="266891"/>
                    <a:pt x="243078" y="268319"/>
                  </a:cubicBezTo>
                  <a:cubicBezTo>
                    <a:pt x="234410" y="269653"/>
                    <a:pt x="225552" y="267367"/>
                    <a:pt x="220409" y="260033"/>
                  </a:cubicBezTo>
                  <a:cubicBezTo>
                    <a:pt x="216027" y="253746"/>
                    <a:pt x="216789" y="245840"/>
                    <a:pt x="214122" y="238887"/>
                  </a:cubicBezTo>
                  <a:cubicBezTo>
                    <a:pt x="212027" y="233172"/>
                    <a:pt x="208217" y="228219"/>
                    <a:pt x="204502" y="223742"/>
                  </a:cubicBezTo>
                  <a:cubicBezTo>
                    <a:pt x="198882" y="216884"/>
                    <a:pt x="193548" y="210502"/>
                    <a:pt x="188309" y="203549"/>
                  </a:cubicBezTo>
                  <a:cubicBezTo>
                    <a:pt x="185356" y="208121"/>
                    <a:pt x="182309" y="212598"/>
                    <a:pt x="179165" y="217075"/>
                  </a:cubicBezTo>
                  <a:cubicBezTo>
                    <a:pt x="177737" y="218408"/>
                    <a:pt x="176308" y="219647"/>
                    <a:pt x="174689" y="220885"/>
                  </a:cubicBezTo>
                  <a:cubicBezTo>
                    <a:pt x="168974" y="224980"/>
                    <a:pt x="163259" y="228505"/>
                    <a:pt x="156496" y="224599"/>
                  </a:cubicBezTo>
                  <a:cubicBezTo>
                    <a:pt x="154210" y="229838"/>
                    <a:pt x="148304" y="229934"/>
                    <a:pt x="144590" y="226028"/>
                  </a:cubicBezTo>
                  <a:cubicBezTo>
                    <a:pt x="143161" y="229172"/>
                    <a:pt x="139922" y="229553"/>
                    <a:pt x="136684" y="229457"/>
                  </a:cubicBezTo>
                  <a:cubicBezTo>
                    <a:pt x="133445" y="229362"/>
                    <a:pt x="130207" y="229362"/>
                    <a:pt x="126968" y="229172"/>
                  </a:cubicBezTo>
                  <a:cubicBezTo>
                    <a:pt x="123730" y="228981"/>
                    <a:pt x="120682" y="228028"/>
                    <a:pt x="119253" y="224980"/>
                  </a:cubicBezTo>
                  <a:cubicBezTo>
                    <a:pt x="116777" y="227362"/>
                    <a:pt x="114872" y="229838"/>
                    <a:pt x="111252" y="230410"/>
                  </a:cubicBezTo>
                  <a:cubicBezTo>
                    <a:pt x="107632" y="230981"/>
                    <a:pt x="104108" y="229076"/>
                    <a:pt x="103156" y="225362"/>
                  </a:cubicBezTo>
                  <a:cubicBezTo>
                    <a:pt x="97441" y="228505"/>
                    <a:pt x="91059" y="228600"/>
                    <a:pt x="84677" y="228314"/>
                  </a:cubicBezTo>
                  <a:cubicBezTo>
                    <a:pt x="80867" y="228124"/>
                    <a:pt x="76295" y="226886"/>
                    <a:pt x="76772" y="222504"/>
                  </a:cubicBezTo>
                  <a:cubicBezTo>
                    <a:pt x="74104" y="223647"/>
                    <a:pt x="71438" y="225266"/>
                    <a:pt x="68390" y="224599"/>
                  </a:cubicBezTo>
                  <a:cubicBezTo>
                    <a:pt x="65342" y="223933"/>
                    <a:pt x="63341" y="221170"/>
                    <a:pt x="64484" y="218123"/>
                  </a:cubicBezTo>
                  <a:cubicBezTo>
                    <a:pt x="57817" y="220409"/>
                    <a:pt x="51626" y="220789"/>
                    <a:pt x="44768" y="219266"/>
                  </a:cubicBezTo>
                  <a:cubicBezTo>
                    <a:pt x="45529" y="217265"/>
                    <a:pt x="46387" y="215265"/>
                    <a:pt x="47149" y="213170"/>
                  </a:cubicBezTo>
                  <a:cubicBezTo>
                    <a:pt x="40767" y="217075"/>
                    <a:pt x="34480" y="216979"/>
                    <a:pt x="28289" y="212693"/>
                  </a:cubicBezTo>
                  <a:cubicBezTo>
                    <a:pt x="29908" y="212122"/>
                    <a:pt x="31052" y="211074"/>
                    <a:pt x="31814" y="209455"/>
                  </a:cubicBezTo>
                  <a:cubicBezTo>
                    <a:pt x="28480" y="209169"/>
                    <a:pt x="25051" y="208978"/>
                    <a:pt x="21717" y="208693"/>
                  </a:cubicBezTo>
                  <a:cubicBezTo>
                    <a:pt x="22289" y="206883"/>
                    <a:pt x="22860" y="205073"/>
                    <a:pt x="23431" y="203264"/>
                  </a:cubicBezTo>
                  <a:cubicBezTo>
                    <a:pt x="18955" y="204692"/>
                    <a:pt x="14954" y="204406"/>
                    <a:pt x="10763" y="202216"/>
                  </a:cubicBezTo>
                  <a:cubicBezTo>
                    <a:pt x="13906" y="199549"/>
                    <a:pt x="17145" y="196977"/>
                    <a:pt x="20288" y="194310"/>
                  </a:cubicBezTo>
                  <a:cubicBezTo>
                    <a:pt x="13240" y="195263"/>
                    <a:pt x="6858" y="194786"/>
                    <a:pt x="0" y="192596"/>
                  </a:cubicBezTo>
                  <a:cubicBezTo>
                    <a:pt x="7429" y="189643"/>
                    <a:pt x="14002" y="185833"/>
                    <a:pt x="20383" y="181070"/>
                  </a:cubicBezTo>
                  <a:cubicBezTo>
                    <a:pt x="14097" y="181451"/>
                    <a:pt x="7906" y="180975"/>
                    <a:pt x="1905" y="179356"/>
                  </a:cubicBezTo>
                  <a:cubicBezTo>
                    <a:pt x="24479" y="175831"/>
                    <a:pt x="50864" y="169354"/>
                    <a:pt x="71628" y="162687"/>
                  </a:cubicBezTo>
                  <a:cubicBezTo>
                    <a:pt x="93821" y="155543"/>
                    <a:pt x="112871" y="151162"/>
                    <a:pt x="134684" y="153448"/>
                  </a:cubicBezTo>
                  <a:cubicBezTo>
                    <a:pt x="140208" y="154019"/>
                    <a:pt x="143161" y="155448"/>
                    <a:pt x="148019" y="154686"/>
                  </a:cubicBezTo>
                  <a:cubicBezTo>
                    <a:pt x="152876" y="153829"/>
                    <a:pt x="153448" y="150019"/>
                    <a:pt x="152114" y="145447"/>
                  </a:cubicBezTo>
                  <a:cubicBezTo>
                    <a:pt x="151257" y="142399"/>
                    <a:pt x="147923" y="139160"/>
                    <a:pt x="145447" y="136112"/>
                  </a:cubicBezTo>
                  <a:cubicBezTo>
                    <a:pt x="142399" y="132398"/>
                    <a:pt x="140875" y="127064"/>
                    <a:pt x="138113" y="122682"/>
                  </a:cubicBezTo>
                  <a:cubicBezTo>
                    <a:pt x="135446" y="118301"/>
                    <a:pt x="130207" y="114872"/>
                    <a:pt x="124968" y="115919"/>
                  </a:cubicBezTo>
                  <a:cubicBezTo>
                    <a:pt x="133350" y="111157"/>
                    <a:pt x="146114" y="108490"/>
                    <a:pt x="153829" y="113157"/>
                  </a:cubicBezTo>
                  <a:cubicBezTo>
                    <a:pt x="161544" y="117824"/>
                    <a:pt x="168497" y="134207"/>
                    <a:pt x="177165" y="128873"/>
                  </a:cubicBezTo>
                  <a:cubicBezTo>
                    <a:pt x="185071" y="124206"/>
                    <a:pt x="179261" y="118491"/>
                    <a:pt x="178689" y="109728"/>
                  </a:cubicBezTo>
                  <a:close/>
                </a:path>
              </a:pathLst>
            </a:custGeom>
            <a:solidFill>
              <a:srgbClr val="B10000"/>
            </a:solidFill>
            <a:ln w="9525" cap="flat">
              <a:noFill/>
              <a:prstDash val="solid"/>
              <a:miter/>
            </a:ln>
          </p:spPr>
          <p:txBody>
            <a:bodyPr rtlCol="0" anchor="ctr"/>
            <a:lstStyle/>
            <a:p>
              <a:endParaRPr lang="zh-CN" altLang="en-US"/>
            </a:p>
          </p:txBody>
        </p:sp>
        <p:sp>
          <p:nvSpPr>
            <p:cNvPr id="29" name="任意多边形: 形状 28"/>
            <p:cNvSpPr/>
            <p:nvPr/>
          </p:nvSpPr>
          <p:spPr>
            <a:xfrm rot="19035912">
              <a:off x="11189686" y="773707"/>
              <a:ext cx="267462" cy="223515"/>
            </a:xfrm>
            <a:custGeom>
              <a:avLst/>
              <a:gdLst>
                <a:gd name="connsiteX0" fmla="*/ 183737 w 267462"/>
                <a:gd name="connsiteY0" fmla="*/ 82296 h 223515"/>
                <a:gd name="connsiteX1" fmla="*/ 204406 w 267462"/>
                <a:gd name="connsiteY1" fmla="*/ 50102 h 223515"/>
                <a:gd name="connsiteX2" fmla="*/ 249079 w 267462"/>
                <a:gd name="connsiteY2" fmla="*/ 1810 h 223515"/>
                <a:gd name="connsiteX3" fmla="*/ 243364 w 267462"/>
                <a:gd name="connsiteY3" fmla="*/ 15335 h 223515"/>
                <a:gd name="connsiteX4" fmla="*/ 260033 w 267462"/>
                <a:gd name="connsiteY4" fmla="*/ 0 h 223515"/>
                <a:gd name="connsiteX5" fmla="*/ 255746 w 267462"/>
                <a:gd name="connsiteY5" fmla="*/ 19145 h 223515"/>
                <a:gd name="connsiteX6" fmla="*/ 262985 w 267462"/>
                <a:gd name="connsiteY6" fmla="*/ 13811 h 223515"/>
                <a:gd name="connsiteX7" fmla="*/ 255651 w 267462"/>
                <a:gd name="connsiteY7" fmla="*/ 28289 h 223515"/>
                <a:gd name="connsiteX8" fmla="*/ 267462 w 267462"/>
                <a:gd name="connsiteY8" fmla="*/ 24860 h 223515"/>
                <a:gd name="connsiteX9" fmla="*/ 260699 w 267462"/>
                <a:gd name="connsiteY9" fmla="*/ 37910 h 223515"/>
                <a:gd name="connsiteX10" fmla="*/ 265462 w 267462"/>
                <a:gd name="connsiteY10" fmla="*/ 37148 h 223515"/>
                <a:gd name="connsiteX11" fmla="*/ 257461 w 267462"/>
                <a:gd name="connsiteY11" fmla="*/ 51054 h 223515"/>
                <a:gd name="connsiteX12" fmla="*/ 266414 w 267462"/>
                <a:gd name="connsiteY12" fmla="*/ 51245 h 223515"/>
                <a:gd name="connsiteX13" fmla="*/ 257842 w 267462"/>
                <a:gd name="connsiteY13" fmla="*/ 66199 h 223515"/>
                <a:gd name="connsiteX14" fmla="*/ 262128 w 267462"/>
                <a:gd name="connsiteY14" fmla="*/ 68199 h 223515"/>
                <a:gd name="connsiteX15" fmla="*/ 258699 w 267462"/>
                <a:gd name="connsiteY15" fmla="*/ 72771 h 223515"/>
                <a:gd name="connsiteX16" fmla="*/ 256508 w 267462"/>
                <a:gd name="connsiteY16" fmla="*/ 82010 h 223515"/>
                <a:gd name="connsiteX17" fmla="*/ 250603 w 267462"/>
                <a:gd name="connsiteY17" fmla="*/ 88011 h 223515"/>
                <a:gd name="connsiteX18" fmla="*/ 253270 w 267462"/>
                <a:gd name="connsiteY18" fmla="*/ 94202 h 223515"/>
                <a:gd name="connsiteX19" fmla="*/ 245936 w 267462"/>
                <a:gd name="connsiteY19" fmla="*/ 97441 h 223515"/>
                <a:gd name="connsiteX20" fmla="*/ 251079 w 267462"/>
                <a:gd name="connsiteY20" fmla="*/ 103632 h 223515"/>
                <a:gd name="connsiteX21" fmla="*/ 244697 w 267462"/>
                <a:gd name="connsiteY21" fmla="*/ 107061 h 223515"/>
                <a:gd name="connsiteX22" fmla="*/ 248984 w 267462"/>
                <a:gd name="connsiteY22" fmla="*/ 115538 h 223515"/>
                <a:gd name="connsiteX23" fmla="*/ 242506 w 267462"/>
                <a:gd name="connsiteY23" fmla="*/ 117062 h 223515"/>
                <a:gd name="connsiteX24" fmla="*/ 237458 w 267462"/>
                <a:gd name="connsiteY24" fmla="*/ 124587 h 223515"/>
                <a:gd name="connsiteX25" fmla="*/ 235458 w 267462"/>
                <a:gd name="connsiteY25" fmla="*/ 132207 h 223515"/>
                <a:gd name="connsiteX26" fmla="*/ 216217 w 267462"/>
                <a:gd name="connsiteY26" fmla="*/ 150114 h 223515"/>
                <a:gd name="connsiteX27" fmla="*/ 198977 w 267462"/>
                <a:gd name="connsiteY27" fmla="*/ 149543 h 223515"/>
                <a:gd name="connsiteX28" fmla="*/ 202311 w 267462"/>
                <a:gd name="connsiteY28" fmla="*/ 156210 h 223515"/>
                <a:gd name="connsiteX29" fmla="*/ 236125 w 267462"/>
                <a:gd name="connsiteY29" fmla="*/ 191262 h 223515"/>
                <a:gd name="connsiteX30" fmla="*/ 229171 w 267462"/>
                <a:gd name="connsiteY30" fmla="*/ 193262 h 223515"/>
                <a:gd name="connsiteX31" fmla="*/ 229552 w 267462"/>
                <a:gd name="connsiteY31" fmla="*/ 198311 h 223515"/>
                <a:gd name="connsiteX32" fmla="*/ 216979 w 267462"/>
                <a:gd name="connsiteY32" fmla="*/ 213360 h 223515"/>
                <a:gd name="connsiteX33" fmla="*/ 211074 w 267462"/>
                <a:gd name="connsiteY33" fmla="*/ 218885 h 223515"/>
                <a:gd name="connsiteX34" fmla="*/ 204216 w 267462"/>
                <a:gd name="connsiteY34" fmla="*/ 221171 h 223515"/>
                <a:gd name="connsiteX35" fmla="*/ 180785 w 267462"/>
                <a:gd name="connsiteY35" fmla="*/ 222980 h 223515"/>
                <a:gd name="connsiteX36" fmla="*/ 163544 w 267462"/>
                <a:gd name="connsiteY36" fmla="*/ 208788 h 223515"/>
                <a:gd name="connsiteX37" fmla="*/ 165068 w 267462"/>
                <a:gd name="connsiteY37" fmla="*/ 190119 h 223515"/>
                <a:gd name="connsiteX38" fmla="*/ 162877 w 267462"/>
                <a:gd name="connsiteY38" fmla="*/ 178308 h 223515"/>
                <a:gd name="connsiteX39" fmla="*/ 159448 w 267462"/>
                <a:gd name="connsiteY39" fmla="*/ 166211 h 223515"/>
                <a:gd name="connsiteX40" fmla="*/ 150304 w 267462"/>
                <a:gd name="connsiteY40" fmla="*/ 178308 h 223515"/>
                <a:gd name="connsiteX41" fmla="*/ 146590 w 267462"/>
                <a:gd name="connsiteY41" fmla="*/ 181642 h 223515"/>
                <a:gd name="connsiteX42" fmla="*/ 131826 w 267462"/>
                <a:gd name="connsiteY42" fmla="*/ 182690 h 223515"/>
                <a:gd name="connsiteX43" fmla="*/ 122301 w 267462"/>
                <a:gd name="connsiteY43" fmla="*/ 182309 h 223515"/>
                <a:gd name="connsiteX44" fmla="*/ 115633 w 267462"/>
                <a:gd name="connsiteY44" fmla="*/ 184309 h 223515"/>
                <a:gd name="connsiteX45" fmla="*/ 108013 w 267462"/>
                <a:gd name="connsiteY45" fmla="*/ 182690 h 223515"/>
                <a:gd name="connsiteX46" fmla="*/ 102584 w 267462"/>
                <a:gd name="connsiteY46" fmla="*/ 177832 h 223515"/>
                <a:gd name="connsiteX47" fmla="*/ 95250 w 267462"/>
                <a:gd name="connsiteY47" fmla="*/ 181642 h 223515"/>
                <a:gd name="connsiteX48" fmla="*/ 89344 w 267462"/>
                <a:gd name="connsiteY48" fmla="*/ 175831 h 223515"/>
                <a:gd name="connsiteX49" fmla="*/ 72866 w 267462"/>
                <a:gd name="connsiteY49" fmla="*/ 175451 h 223515"/>
                <a:gd name="connsiteX50" fmla="*/ 66865 w 267462"/>
                <a:gd name="connsiteY50" fmla="*/ 168497 h 223515"/>
                <a:gd name="connsiteX51" fmla="*/ 58769 w 267462"/>
                <a:gd name="connsiteY51" fmla="*/ 168878 h 223515"/>
                <a:gd name="connsiteX52" fmla="*/ 56293 w 267462"/>
                <a:gd name="connsiteY52" fmla="*/ 162116 h 223515"/>
                <a:gd name="connsiteX53" fmla="*/ 37433 w 267462"/>
                <a:gd name="connsiteY53" fmla="*/ 160306 h 223515"/>
                <a:gd name="connsiteX54" fmla="*/ 40767 w 267462"/>
                <a:gd name="connsiteY54" fmla="*/ 154972 h 223515"/>
                <a:gd name="connsiteX55" fmla="*/ 23050 w 267462"/>
                <a:gd name="connsiteY55" fmla="*/ 151733 h 223515"/>
                <a:gd name="connsiteX56" fmla="*/ 26956 w 267462"/>
                <a:gd name="connsiteY56" fmla="*/ 149257 h 223515"/>
                <a:gd name="connsiteX57" fmla="*/ 17526 w 267462"/>
                <a:gd name="connsiteY57" fmla="*/ 147066 h 223515"/>
                <a:gd name="connsiteX58" fmla="*/ 20193 w 267462"/>
                <a:gd name="connsiteY58" fmla="*/ 142208 h 223515"/>
                <a:gd name="connsiteX59" fmla="*/ 8382 w 267462"/>
                <a:gd name="connsiteY59" fmla="*/ 139351 h 223515"/>
                <a:gd name="connsiteX60" fmla="*/ 18860 w 267462"/>
                <a:gd name="connsiteY60" fmla="*/ 133255 h 223515"/>
                <a:gd name="connsiteX61" fmla="*/ 0 w 267462"/>
                <a:gd name="connsiteY61" fmla="*/ 128683 h 223515"/>
                <a:gd name="connsiteX62" fmla="*/ 21431 w 267462"/>
                <a:gd name="connsiteY62" fmla="*/ 120777 h 223515"/>
                <a:gd name="connsiteX63" fmla="*/ 4286 w 267462"/>
                <a:gd name="connsiteY63" fmla="*/ 116491 h 223515"/>
                <a:gd name="connsiteX64" fmla="*/ 72104 w 267462"/>
                <a:gd name="connsiteY64" fmla="*/ 111824 h 223515"/>
                <a:gd name="connsiteX65" fmla="*/ 124968 w 267462"/>
                <a:gd name="connsiteY65" fmla="*/ 113538 h 223515"/>
                <a:gd name="connsiteX66" fmla="*/ 136303 w 267462"/>
                <a:gd name="connsiteY66" fmla="*/ 115729 h 223515"/>
                <a:gd name="connsiteX67" fmla="*/ 143542 w 267462"/>
                <a:gd name="connsiteY67" fmla="*/ 105823 h 223515"/>
                <a:gd name="connsiteX68" fmla="*/ 141732 w 267462"/>
                <a:gd name="connsiteY68" fmla="*/ 93726 h 223515"/>
                <a:gd name="connsiteX69" fmla="*/ 140970 w 267462"/>
                <a:gd name="connsiteY69" fmla="*/ 78296 h 223515"/>
                <a:gd name="connsiteX70" fmla="*/ 131921 w 267462"/>
                <a:gd name="connsiteY70" fmla="*/ 67247 h 223515"/>
                <a:gd name="connsiteX71" fmla="*/ 159639 w 267462"/>
                <a:gd name="connsiteY71" fmla="*/ 75152 h 223515"/>
                <a:gd name="connsiteX72" fmla="*/ 174879 w 267462"/>
                <a:gd name="connsiteY72" fmla="*/ 99060 h 223515"/>
                <a:gd name="connsiteX73" fmla="*/ 183737 w 267462"/>
                <a:gd name="connsiteY73" fmla="*/ 82296 h 223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267462" h="223515">
                  <a:moveTo>
                    <a:pt x="183737" y="82296"/>
                  </a:moveTo>
                  <a:cubicBezTo>
                    <a:pt x="187738" y="71914"/>
                    <a:pt x="194786" y="60198"/>
                    <a:pt x="204406" y="50102"/>
                  </a:cubicBezTo>
                  <a:cubicBezTo>
                    <a:pt x="218313" y="35433"/>
                    <a:pt x="234601" y="17145"/>
                    <a:pt x="249079" y="1810"/>
                  </a:cubicBezTo>
                  <a:cubicBezTo>
                    <a:pt x="248888" y="7049"/>
                    <a:pt x="246983" y="11430"/>
                    <a:pt x="243364" y="15335"/>
                  </a:cubicBezTo>
                  <a:cubicBezTo>
                    <a:pt x="249650" y="10954"/>
                    <a:pt x="255079" y="6001"/>
                    <a:pt x="260033" y="0"/>
                  </a:cubicBezTo>
                  <a:cubicBezTo>
                    <a:pt x="259652" y="6763"/>
                    <a:pt x="258223" y="12954"/>
                    <a:pt x="255746" y="19145"/>
                  </a:cubicBezTo>
                  <a:cubicBezTo>
                    <a:pt x="258127" y="17335"/>
                    <a:pt x="260509" y="15621"/>
                    <a:pt x="262985" y="13811"/>
                  </a:cubicBezTo>
                  <a:cubicBezTo>
                    <a:pt x="260985" y="18860"/>
                    <a:pt x="258604" y="23622"/>
                    <a:pt x="255651" y="28289"/>
                  </a:cubicBezTo>
                  <a:cubicBezTo>
                    <a:pt x="259556" y="27146"/>
                    <a:pt x="263557" y="26003"/>
                    <a:pt x="267462" y="24860"/>
                  </a:cubicBezTo>
                  <a:cubicBezTo>
                    <a:pt x="265176" y="29242"/>
                    <a:pt x="262985" y="33528"/>
                    <a:pt x="260699" y="37910"/>
                  </a:cubicBezTo>
                  <a:cubicBezTo>
                    <a:pt x="262319" y="37624"/>
                    <a:pt x="263842" y="37338"/>
                    <a:pt x="265462" y="37148"/>
                  </a:cubicBezTo>
                  <a:cubicBezTo>
                    <a:pt x="263938" y="42577"/>
                    <a:pt x="261366" y="46958"/>
                    <a:pt x="257461" y="51054"/>
                  </a:cubicBezTo>
                  <a:cubicBezTo>
                    <a:pt x="260413" y="51149"/>
                    <a:pt x="263462" y="51149"/>
                    <a:pt x="266414" y="51245"/>
                  </a:cubicBezTo>
                  <a:cubicBezTo>
                    <a:pt x="264700" y="57055"/>
                    <a:pt x="261938" y="61817"/>
                    <a:pt x="257842" y="66199"/>
                  </a:cubicBezTo>
                  <a:cubicBezTo>
                    <a:pt x="259271" y="66866"/>
                    <a:pt x="260699" y="67532"/>
                    <a:pt x="262128" y="68199"/>
                  </a:cubicBezTo>
                  <a:cubicBezTo>
                    <a:pt x="262319" y="70580"/>
                    <a:pt x="260128" y="71247"/>
                    <a:pt x="258699" y="72771"/>
                  </a:cubicBezTo>
                  <a:cubicBezTo>
                    <a:pt x="256413" y="75343"/>
                    <a:pt x="256889" y="78772"/>
                    <a:pt x="256508" y="82010"/>
                  </a:cubicBezTo>
                  <a:cubicBezTo>
                    <a:pt x="256127" y="85249"/>
                    <a:pt x="254222" y="88583"/>
                    <a:pt x="250603" y="88011"/>
                  </a:cubicBezTo>
                  <a:cubicBezTo>
                    <a:pt x="251460" y="90106"/>
                    <a:pt x="252413" y="92107"/>
                    <a:pt x="253270" y="94202"/>
                  </a:cubicBezTo>
                  <a:cubicBezTo>
                    <a:pt x="250793" y="95345"/>
                    <a:pt x="248412" y="96393"/>
                    <a:pt x="245936" y="97441"/>
                  </a:cubicBezTo>
                  <a:cubicBezTo>
                    <a:pt x="247650" y="99536"/>
                    <a:pt x="249365" y="101537"/>
                    <a:pt x="251079" y="103632"/>
                  </a:cubicBezTo>
                  <a:cubicBezTo>
                    <a:pt x="248984" y="104775"/>
                    <a:pt x="246888" y="105918"/>
                    <a:pt x="244697" y="107061"/>
                  </a:cubicBezTo>
                  <a:cubicBezTo>
                    <a:pt x="246126" y="109919"/>
                    <a:pt x="247555" y="112681"/>
                    <a:pt x="248984" y="115538"/>
                  </a:cubicBezTo>
                  <a:cubicBezTo>
                    <a:pt x="246793" y="116015"/>
                    <a:pt x="244697" y="116586"/>
                    <a:pt x="242506" y="117062"/>
                  </a:cubicBezTo>
                  <a:cubicBezTo>
                    <a:pt x="243078" y="120872"/>
                    <a:pt x="241173" y="123730"/>
                    <a:pt x="237458" y="124587"/>
                  </a:cubicBezTo>
                  <a:cubicBezTo>
                    <a:pt x="236792" y="127159"/>
                    <a:pt x="236125" y="129731"/>
                    <a:pt x="235458" y="132207"/>
                  </a:cubicBezTo>
                  <a:cubicBezTo>
                    <a:pt x="229552" y="139446"/>
                    <a:pt x="224314" y="144971"/>
                    <a:pt x="216217" y="150114"/>
                  </a:cubicBezTo>
                  <a:cubicBezTo>
                    <a:pt x="210693" y="153638"/>
                    <a:pt x="204692" y="153543"/>
                    <a:pt x="198977" y="149543"/>
                  </a:cubicBezTo>
                  <a:cubicBezTo>
                    <a:pt x="196596" y="153638"/>
                    <a:pt x="197453" y="153352"/>
                    <a:pt x="202311" y="156210"/>
                  </a:cubicBezTo>
                  <a:cubicBezTo>
                    <a:pt x="215456" y="163925"/>
                    <a:pt x="226409" y="179070"/>
                    <a:pt x="236125" y="191262"/>
                  </a:cubicBezTo>
                  <a:cubicBezTo>
                    <a:pt x="233839" y="191929"/>
                    <a:pt x="231458" y="192596"/>
                    <a:pt x="229171" y="193262"/>
                  </a:cubicBezTo>
                  <a:cubicBezTo>
                    <a:pt x="229267" y="194977"/>
                    <a:pt x="229457" y="196596"/>
                    <a:pt x="229552" y="198311"/>
                  </a:cubicBezTo>
                  <a:cubicBezTo>
                    <a:pt x="225362" y="203264"/>
                    <a:pt x="221171" y="208407"/>
                    <a:pt x="216979" y="213360"/>
                  </a:cubicBezTo>
                  <a:cubicBezTo>
                    <a:pt x="215265" y="215456"/>
                    <a:pt x="213360" y="217646"/>
                    <a:pt x="211074" y="218885"/>
                  </a:cubicBezTo>
                  <a:cubicBezTo>
                    <a:pt x="208788" y="220218"/>
                    <a:pt x="206597" y="220694"/>
                    <a:pt x="204216" y="221171"/>
                  </a:cubicBezTo>
                  <a:cubicBezTo>
                    <a:pt x="196406" y="222695"/>
                    <a:pt x="188690" y="224409"/>
                    <a:pt x="180785" y="222980"/>
                  </a:cubicBezTo>
                  <a:cubicBezTo>
                    <a:pt x="172784" y="221552"/>
                    <a:pt x="165735" y="216313"/>
                    <a:pt x="163544" y="208788"/>
                  </a:cubicBezTo>
                  <a:cubicBezTo>
                    <a:pt x="161639" y="202311"/>
                    <a:pt x="164973" y="195739"/>
                    <a:pt x="165068" y="190119"/>
                  </a:cubicBezTo>
                  <a:cubicBezTo>
                    <a:pt x="165163" y="185452"/>
                    <a:pt x="164021" y="181547"/>
                    <a:pt x="162877" y="178308"/>
                  </a:cubicBezTo>
                  <a:cubicBezTo>
                    <a:pt x="161163" y="173355"/>
                    <a:pt x="160687" y="170783"/>
                    <a:pt x="159448" y="166211"/>
                  </a:cubicBezTo>
                  <a:cubicBezTo>
                    <a:pt x="155924" y="170117"/>
                    <a:pt x="153067" y="173736"/>
                    <a:pt x="150304" y="178308"/>
                  </a:cubicBezTo>
                  <a:cubicBezTo>
                    <a:pt x="149162" y="179546"/>
                    <a:pt x="148019" y="180785"/>
                    <a:pt x="146590" y="181642"/>
                  </a:cubicBezTo>
                  <a:cubicBezTo>
                    <a:pt x="141732" y="184690"/>
                    <a:pt x="136398" y="187262"/>
                    <a:pt x="131826" y="182690"/>
                  </a:cubicBezTo>
                  <a:cubicBezTo>
                    <a:pt x="129350" y="186976"/>
                    <a:pt x="124682" y="186500"/>
                    <a:pt x="122301" y="182309"/>
                  </a:cubicBezTo>
                  <a:cubicBezTo>
                    <a:pt x="120777" y="184880"/>
                    <a:pt x="118300" y="184880"/>
                    <a:pt x="115633" y="184309"/>
                  </a:cubicBezTo>
                  <a:cubicBezTo>
                    <a:pt x="112967" y="183737"/>
                    <a:pt x="110585" y="183356"/>
                    <a:pt x="108013" y="182690"/>
                  </a:cubicBezTo>
                  <a:cubicBezTo>
                    <a:pt x="105442" y="182023"/>
                    <a:pt x="103251" y="180499"/>
                    <a:pt x="102584" y="177832"/>
                  </a:cubicBezTo>
                  <a:cubicBezTo>
                    <a:pt x="100298" y="179546"/>
                    <a:pt x="98393" y="181642"/>
                    <a:pt x="95250" y="181642"/>
                  </a:cubicBezTo>
                  <a:cubicBezTo>
                    <a:pt x="92107" y="181642"/>
                    <a:pt x="89535" y="179070"/>
                    <a:pt x="89344" y="175831"/>
                  </a:cubicBezTo>
                  <a:cubicBezTo>
                    <a:pt x="83820" y="177832"/>
                    <a:pt x="78391" y="176784"/>
                    <a:pt x="72866" y="175451"/>
                  </a:cubicBezTo>
                  <a:cubicBezTo>
                    <a:pt x="69533" y="174689"/>
                    <a:pt x="65437" y="172402"/>
                    <a:pt x="66865" y="168497"/>
                  </a:cubicBezTo>
                  <a:cubicBezTo>
                    <a:pt x="64103" y="169069"/>
                    <a:pt x="61531" y="170021"/>
                    <a:pt x="58769" y="168878"/>
                  </a:cubicBezTo>
                  <a:cubicBezTo>
                    <a:pt x="56007" y="167831"/>
                    <a:pt x="54769" y="164687"/>
                    <a:pt x="56293" y="162116"/>
                  </a:cubicBezTo>
                  <a:cubicBezTo>
                    <a:pt x="49625" y="163259"/>
                    <a:pt x="43720" y="162782"/>
                    <a:pt x="37433" y="160306"/>
                  </a:cubicBezTo>
                  <a:cubicBezTo>
                    <a:pt x="38576" y="158496"/>
                    <a:pt x="39719" y="156686"/>
                    <a:pt x="40767" y="154972"/>
                  </a:cubicBezTo>
                  <a:cubicBezTo>
                    <a:pt x="34100" y="157734"/>
                    <a:pt x="28194" y="156877"/>
                    <a:pt x="23050" y="151733"/>
                  </a:cubicBezTo>
                  <a:cubicBezTo>
                    <a:pt x="24765" y="151448"/>
                    <a:pt x="26003" y="150590"/>
                    <a:pt x="26956" y="149257"/>
                  </a:cubicBezTo>
                  <a:cubicBezTo>
                    <a:pt x="23813" y="148495"/>
                    <a:pt x="20669" y="147828"/>
                    <a:pt x="17526" y="147066"/>
                  </a:cubicBezTo>
                  <a:cubicBezTo>
                    <a:pt x="18383" y="145447"/>
                    <a:pt x="19336" y="143827"/>
                    <a:pt x="20193" y="142208"/>
                  </a:cubicBezTo>
                  <a:cubicBezTo>
                    <a:pt x="15716" y="142875"/>
                    <a:pt x="12002" y="142113"/>
                    <a:pt x="8382" y="139351"/>
                  </a:cubicBezTo>
                  <a:cubicBezTo>
                    <a:pt x="11906" y="137351"/>
                    <a:pt x="15431" y="135255"/>
                    <a:pt x="18860" y="133255"/>
                  </a:cubicBezTo>
                  <a:cubicBezTo>
                    <a:pt x="12097" y="133160"/>
                    <a:pt x="6096" y="131731"/>
                    <a:pt x="0" y="128683"/>
                  </a:cubicBezTo>
                  <a:cubicBezTo>
                    <a:pt x="7525" y="126968"/>
                    <a:pt x="14573" y="124397"/>
                    <a:pt x="21431" y="120777"/>
                  </a:cubicBezTo>
                  <a:cubicBezTo>
                    <a:pt x="15431" y="120206"/>
                    <a:pt x="9620" y="118872"/>
                    <a:pt x="4286" y="116491"/>
                  </a:cubicBezTo>
                  <a:cubicBezTo>
                    <a:pt x="25241" y="116681"/>
                    <a:pt x="52864" y="113633"/>
                    <a:pt x="72104" y="111824"/>
                  </a:cubicBezTo>
                  <a:cubicBezTo>
                    <a:pt x="92678" y="109919"/>
                    <a:pt x="106680" y="108966"/>
                    <a:pt x="124968" y="113538"/>
                  </a:cubicBezTo>
                  <a:cubicBezTo>
                    <a:pt x="129540" y="114681"/>
                    <a:pt x="131731" y="116777"/>
                    <a:pt x="136303" y="115729"/>
                  </a:cubicBezTo>
                  <a:cubicBezTo>
                    <a:pt x="140875" y="114681"/>
                    <a:pt x="142685" y="110681"/>
                    <a:pt x="143542" y="105823"/>
                  </a:cubicBezTo>
                  <a:cubicBezTo>
                    <a:pt x="144113" y="102584"/>
                    <a:pt x="142494" y="97631"/>
                    <a:pt x="141732" y="93726"/>
                  </a:cubicBezTo>
                  <a:cubicBezTo>
                    <a:pt x="140779" y="88868"/>
                    <a:pt x="141637" y="83439"/>
                    <a:pt x="140970" y="78296"/>
                  </a:cubicBezTo>
                  <a:cubicBezTo>
                    <a:pt x="140303" y="73152"/>
                    <a:pt x="137255" y="68294"/>
                    <a:pt x="131921" y="67247"/>
                  </a:cubicBezTo>
                  <a:cubicBezTo>
                    <a:pt x="141446" y="66008"/>
                    <a:pt x="154019" y="68008"/>
                    <a:pt x="159639" y="75152"/>
                  </a:cubicBezTo>
                  <a:cubicBezTo>
                    <a:pt x="165259" y="82296"/>
                    <a:pt x="164783" y="99631"/>
                    <a:pt x="174879" y="99060"/>
                  </a:cubicBezTo>
                  <a:cubicBezTo>
                    <a:pt x="183547" y="98203"/>
                    <a:pt x="180594" y="90488"/>
                    <a:pt x="183737" y="82296"/>
                  </a:cubicBezTo>
                  <a:close/>
                </a:path>
              </a:pathLst>
            </a:custGeom>
            <a:solidFill>
              <a:srgbClr val="B10000"/>
            </a:solidFill>
            <a:ln w="9525" cap="flat">
              <a:noFill/>
              <a:prstDash val="solid"/>
              <a:miter/>
            </a:ln>
          </p:spPr>
          <p:txBody>
            <a:bodyPr rtlCol="0" anchor="ctr"/>
            <a:lstStyle/>
            <a:p>
              <a:endParaRPr lang="zh-CN" altLang="en-US"/>
            </a:p>
          </p:txBody>
        </p:sp>
      </p:grpSp>
      <p:sp>
        <p:nvSpPr>
          <p:cNvPr id="38" name="文本框 37"/>
          <p:cNvSpPr txBox="1"/>
          <p:nvPr/>
        </p:nvSpPr>
        <p:spPr>
          <a:xfrm>
            <a:off x="829259" y="477928"/>
            <a:ext cx="4834167" cy="583565"/>
          </a:xfrm>
          <a:prstGeom prst="rect">
            <a:avLst/>
          </a:prstGeom>
          <a:noFill/>
        </p:spPr>
        <p:txBody>
          <a:bodyPr wrap="square" rtlCol="0">
            <a:spAutoFit/>
          </a:bodyPr>
          <a:lstStyle>
            <a:defPPr>
              <a:defRPr lang="zh-CN"/>
            </a:defPPr>
            <a:lvl1pPr>
              <a:defRPr sz="3200">
                <a:solidFill>
                  <a:schemeClr val="tx1">
                    <a:lumMod val="85000"/>
                    <a:lumOff val="15000"/>
                  </a:schemeClr>
                </a:solidFill>
                <a:latin typeface="思源黑体 CN Bold" panose="020B0800000000000000" pitchFamily="34" charset="-122"/>
                <a:ea typeface="思源黑体 CN Bold" panose="020B0800000000000000" pitchFamily="34" charset="-122"/>
              </a:defRPr>
            </a:lvl1pPr>
          </a:lstStyle>
          <a:p>
            <a:r>
              <a:rPr lang="zh-CN" altLang="en-US" dirty="0">
                <a:sym typeface="思源黑体 CN Normal" panose="020B0400000000000000" pitchFamily="34" charset="-122"/>
              </a:rPr>
              <a:t>良渚文化遗址</a:t>
            </a:r>
            <a:r>
              <a:rPr lang="zh-CN" altLang="en-US" dirty="0">
                <a:sym typeface="思源黑体 CN Normal" panose="020B0400000000000000" pitchFamily="34" charset="-122"/>
              </a:rPr>
              <a:t>介绍</a:t>
            </a:r>
            <a:endParaRPr lang="zh-CN" altLang="en-US" dirty="0">
              <a:sym typeface="思源黑体 CN Normal" panose="020B0400000000000000" pitchFamily="34" charset="-122"/>
            </a:endParaRPr>
          </a:p>
        </p:txBody>
      </p:sp>
      <p:pic>
        <p:nvPicPr>
          <p:cNvPr id="2" name="图片 1" descr="banner3"/>
          <p:cNvPicPr>
            <a:picLocks noChangeAspect="1"/>
          </p:cNvPicPr>
          <p:nvPr/>
        </p:nvPicPr>
        <p:blipFill>
          <a:blip r:embed="rId3"/>
          <a:stretch>
            <a:fillRect/>
          </a:stretch>
        </p:blipFill>
        <p:spPr>
          <a:xfrm>
            <a:off x="0" y="2697480"/>
            <a:ext cx="12192000" cy="4160520"/>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airplan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down)">
                                      <p:cBhvr>
                                        <p:cTn id="7" dur="500"/>
                                        <p:tgtEl>
                                          <p:spTgt spid="17"/>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wipe(down)">
                                      <p:cBhvr>
                                        <p:cTn id="10" dur="500"/>
                                        <p:tgtEl>
                                          <p:spTgt spid="22"/>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wipe(down)">
                                      <p:cBhvr>
                                        <p:cTn id="13"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2" grpId="0"/>
      <p:bldP spid="26" grpId="0"/>
      <p:bldP spid="17" grpId="1"/>
      <p:bldP spid="22" grpId="1"/>
      <p:bldP spid="26" grpId="1"/>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CFCFE"/>
        </a:solidFill>
        <a:effectLst/>
      </p:bgPr>
    </p:bg>
    <p:spTree>
      <p:nvGrpSpPr>
        <p:cNvPr id="1" name=""/>
        <p:cNvGrpSpPr/>
        <p:nvPr/>
      </p:nvGrpSpPr>
      <p:grpSpPr>
        <a:xfrm>
          <a:off x="0" y="0"/>
          <a:ext cx="0" cy="0"/>
          <a:chOff x="0" y="0"/>
          <a:chExt cx="0" cy="0"/>
        </a:xfrm>
      </p:grpSpPr>
      <p:pic>
        <p:nvPicPr>
          <p:cNvPr id="41" name="图片 40" descr="山上的城堡&#10;&#10;描述已自动生成"/>
          <p:cNvPicPr>
            <a:picLocks noChangeAspect="1"/>
          </p:cNvPicPr>
          <p:nvPr/>
        </p:nvPicPr>
        <p:blipFill rotWithShape="1">
          <a:blip r:embed="rId1">
            <a:alphaModFix amt="3000"/>
            <a:extLst>
              <a:ext uri="{28A0092B-C50C-407E-A947-70E740481C1C}">
                <a14:useLocalDpi xmlns:a14="http://schemas.microsoft.com/office/drawing/2010/main" val="0"/>
              </a:ext>
            </a:extLst>
          </a:blip>
          <a:srcRect l="6235" r="6235"/>
          <a:stretch>
            <a:fillRect/>
          </a:stretch>
        </p:blipFill>
        <p:spPr>
          <a:xfrm>
            <a:off x="0" y="0"/>
            <a:ext cx="12192001" cy="6858000"/>
          </a:xfrm>
          <a:prstGeom prst="rect">
            <a:avLst/>
          </a:prstGeom>
        </p:spPr>
      </p:pic>
      <p:sp>
        <p:nvSpPr>
          <p:cNvPr id="26" name="矩形 25"/>
          <p:cNvSpPr/>
          <p:nvPr/>
        </p:nvSpPr>
        <p:spPr>
          <a:xfrm>
            <a:off x="0" y="0"/>
            <a:ext cx="12192000" cy="6858000"/>
          </a:xfrm>
          <a:prstGeom prst="rect">
            <a:avLst/>
          </a:prstGeom>
          <a:solidFill>
            <a:srgbClr val="B10000">
              <a:alpha val="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2" name="图片 21" descr="卡通人物&#10;&#10;低可信度描述已自动生成"/>
          <p:cNvPicPr>
            <a:picLocks noChangeAspect="1"/>
          </p:cNvPicPr>
          <p:nvPr/>
        </p:nvPicPr>
        <p:blipFill>
          <a:blip r:embed="rId2">
            <a:extLst>
              <a:ext uri="{28A0092B-C50C-407E-A947-70E740481C1C}">
                <a14:useLocalDpi xmlns:a14="http://schemas.microsoft.com/office/drawing/2010/main" val="0"/>
              </a:ext>
            </a:extLst>
          </a:blip>
          <a:srcRect l="59183"/>
          <a:stretch>
            <a:fillRect/>
          </a:stretch>
        </p:blipFill>
        <p:spPr>
          <a:xfrm rot="19367613" flipH="1">
            <a:off x="8754885" y="-1129318"/>
            <a:ext cx="3892365" cy="4768061"/>
          </a:xfrm>
          <a:custGeom>
            <a:avLst/>
            <a:gdLst>
              <a:gd name="connsiteX0" fmla="*/ 3011320 w 3892365"/>
              <a:gd name="connsiteY0" fmla="*/ 0 h 4768061"/>
              <a:gd name="connsiteX1" fmla="*/ 0 w 3892365"/>
              <a:gd name="connsiteY1" fmla="*/ 2286251 h 4768061"/>
              <a:gd name="connsiteX2" fmla="*/ 1884237 w 3892365"/>
              <a:gd name="connsiteY2" fmla="*/ 4768061 h 4768061"/>
              <a:gd name="connsiteX3" fmla="*/ 3892365 w 3892365"/>
              <a:gd name="connsiteY3" fmla="*/ 4768061 h 4768061"/>
              <a:gd name="connsiteX4" fmla="*/ 3892365 w 3892365"/>
              <a:gd name="connsiteY4" fmla="*/ 1 h 47680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2365" h="4768061">
                <a:moveTo>
                  <a:pt x="3011320" y="0"/>
                </a:moveTo>
                <a:lnTo>
                  <a:pt x="0" y="2286251"/>
                </a:lnTo>
                <a:lnTo>
                  <a:pt x="1884237" y="4768061"/>
                </a:lnTo>
                <a:lnTo>
                  <a:pt x="3892365" y="4768061"/>
                </a:lnTo>
                <a:lnTo>
                  <a:pt x="3892365" y="1"/>
                </a:lnTo>
                <a:close/>
              </a:path>
            </a:pathLst>
          </a:custGeom>
        </p:spPr>
      </p:pic>
      <p:sp>
        <p:nvSpPr>
          <p:cNvPr id="9" name="矩形: 圆角 8"/>
          <p:cNvSpPr/>
          <p:nvPr>
            <p:custDataLst>
              <p:tags r:id="rId3"/>
            </p:custDataLst>
          </p:nvPr>
        </p:nvSpPr>
        <p:spPr>
          <a:xfrm>
            <a:off x="4109215" y="462273"/>
            <a:ext cx="4082950" cy="5192447"/>
          </a:xfrm>
          <a:prstGeom prst="roundRect">
            <a:avLst>
              <a:gd name="adj" fmla="val 4057"/>
            </a:avLst>
          </a:prstGeom>
          <a:solidFill>
            <a:srgbClr val="FCFCFE"/>
          </a:solidFill>
          <a:ln>
            <a:solidFill>
              <a:srgbClr val="B1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8" name="文本框 37"/>
          <p:cNvSpPr txBox="1"/>
          <p:nvPr/>
        </p:nvSpPr>
        <p:spPr>
          <a:xfrm>
            <a:off x="572719" y="441733"/>
            <a:ext cx="4834167" cy="583565"/>
          </a:xfrm>
          <a:prstGeom prst="rect">
            <a:avLst/>
          </a:prstGeom>
          <a:noFill/>
        </p:spPr>
        <p:txBody>
          <a:bodyPr wrap="square" rtlCol="0">
            <a:spAutoFit/>
          </a:bodyPr>
          <a:lstStyle>
            <a:defPPr>
              <a:defRPr lang="zh-CN"/>
            </a:defPPr>
            <a:lvl1pPr>
              <a:defRPr sz="3200">
                <a:solidFill>
                  <a:schemeClr val="tx1">
                    <a:lumMod val="85000"/>
                    <a:lumOff val="15000"/>
                  </a:schemeClr>
                </a:solidFill>
                <a:latin typeface="思源黑体 CN Bold" panose="020B0800000000000000" pitchFamily="34" charset="-122"/>
                <a:ea typeface="思源黑体 CN Bold" panose="020B0800000000000000" pitchFamily="34" charset="-122"/>
              </a:defRPr>
            </a:lvl1pPr>
          </a:lstStyle>
          <a:p>
            <a:r>
              <a:rPr lang="zh-CN" altLang="en-US" dirty="0"/>
              <a:t>线下采访</a:t>
            </a:r>
            <a:r>
              <a:rPr lang="zh-CN" altLang="en-US" dirty="0"/>
              <a:t>调研</a:t>
            </a:r>
            <a:endParaRPr lang="zh-CN" altLang="en-US" dirty="0"/>
          </a:p>
        </p:txBody>
      </p:sp>
      <p:pic>
        <p:nvPicPr>
          <p:cNvPr id="20" name="图片 19" descr="图片包含 背景图案&#10;&#10;描述已自动生成"/>
          <p:cNvPicPr>
            <a:picLocks noChangeAspect="1"/>
          </p:cNvPicPr>
          <p:nvPr/>
        </p:nvPicPr>
        <p:blipFill>
          <a:blip r:embed="rId4" cstate="print">
            <a:extLst>
              <a:ext uri="{28A0092B-C50C-407E-A947-70E740481C1C}">
                <a14:useLocalDpi xmlns:a14="http://schemas.microsoft.com/office/drawing/2010/main" val="0"/>
              </a:ext>
            </a:extLst>
          </a:blip>
          <a:srcRect t="57563" r="28342"/>
          <a:stretch>
            <a:fillRect/>
          </a:stretch>
        </p:blipFill>
        <p:spPr>
          <a:xfrm flipH="1">
            <a:off x="0" y="1"/>
            <a:ext cx="2514599" cy="1046193"/>
          </a:xfrm>
          <a:custGeom>
            <a:avLst/>
            <a:gdLst>
              <a:gd name="connsiteX0" fmla="*/ 2514599 w 2514599"/>
              <a:gd name="connsiteY0" fmla="*/ 0 h 1046193"/>
              <a:gd name="connsiteX1" fmla="*/ 0 w 2514599"/>
              <a:gd name="connsiteY1" fmla="*/ 0 h 1046193"/>
              <a:gd name="connsiteX2" fmla="*/ 0 w 2514599"/>
              <a:gd name="connsiteY2" fmla="*/ 1046193 h 1046193"/>
              <a:gd name="connsiteX3" fmla="*/ 2514599 w 2514599"/>
              <a:gd name="connsiteY3" fmla="*/ 1046193 h 1046193"/>
            </a:gdLst>
            <a:ahLst/>
            <a:cxnLst>
              <a:cxn ang="0">
                <a:pos x="connsiteX0" y="connsiteY0"/>
              </a:cxn>
              <a:cxn ang="0">
                <a:pos x="connsiteX1" y="connsiteY1"/>
              </a:cxn>
              <a:cxn ang="0">
                <a:pos x="connsiteX2" y="connsiteY2"/>
              </a:cxn>
              <a:cxn ang="0">
                <a:pos x="connsiteX3" y="connsiteY3"/>
              </a:cxn>
            </a:cxnLst>
            <a:rect l="l" t="t" r="r" b="b"/>
            <a:pathLst>
              <a:path w="2514599" h="1046193">
                <a:moveTo>
                  <a:pt x="2514599" y="0"/>
                </a:moveTo>
                <a:lnTo>
                  <a:pt x="0" y="0"/>
                </a:lnTo>
                <a:lnTo>
                  <a:pt x="0" y="1046193"/>
                </a:lnTo>
                <a:lnTo>
                  <a:pt x="2514599" y="1046193"/>
                </a:lnTo>
                <a:close/>
              </a:path>
            </a:pathLst>
          </a:custGeom>
        </p:spPr>
      </p:pic>
      <p:pic>
        <p:nvPicPr>
          <p:cNvPr id="18" name="图片 17" descr="图片包含 图形用户界面&#10;&#10;描述已自动生成"/>
          <p:cNvPicPr>
            <a:picLocks noChangeAspect="1"/>
          </p:cNvPicPr>
          <p:nvPr/>
        </p:nvPicPr>
        <p:blipFill rotWithShape="1">
          <a:blip r:embed="rId5">
            <a:extLst>
              <a:ext uri="{28A0092B-C50C-407E-A947-70E740481C1C}">
                <a14:useLocalDpi xmlns:a14="http://schemas.microsoft.com/office/drawing/2010/main" val="0"/>
              </a:ext>
            </a:extLst>
          </a:blip>
          <a:srcRect l="2236" t="38926" r="2236" b="48789"/>
          <a:stretch>
            <a:fillRect/>
          </a:stretch>
        </p:blipFill>
        <p:spPr>
          <a:xfrm>
            <a:off x="0" y="5290136"/>
            <a:ext cx="12192000" cy="1567864"/>
          </a:xfrm>
          <a:custGeom>
            <a:avLst/>
            <a:gdLst>
              <a:gd name="connsiteX0" fmla="*/ 0 w 12192000"/>
              <a:gd name="connsiteY0" fmla="*/ 0 h 1567864"/>
              <a:gd name="connsiteX1" fmla="*/ 12192000 w 12192000"/>
              <a:gd name="connsiteY1" fmla="*/ 0 h 1567864"/>
              <a:gd name="connsiteX2" fmla="*/ 12192000 w 12192000"/>
              <a:gd name="connsiteY2" fmla="*/ 1567864 h 1567864"/>
              <a:gd name="connsiteX3" fmla="*/ 0 w 12192000"/>
              <a:gd name="connsiteY3" fmla="*/ 1567864 h 1567864"/>
            </a:gdLst>
            <a:ahLst/>
            <a:cxnLst>
              <a:cxn ang="0">
                <a:pos x="connsiteX0" y="connsiteY0"/>
              </a:cxn>
              <a:cxn ang="0">
                <a:pos x="connsiteX1" y="connsiteY1"/>
              </a:cxn>
              <a:cxn ang="0">
                <a:pos x="connsiteX2" y="connsiteY2"/>
              </a:cxn>
              <a:cxn ang="0">
                <a:pos x="connsiteX3" y="connsiteY3"/>
              </a:cxn>
            </a:cxnLst>
            <a:rect l="l" t="t" r="r" b="b"/>
            <a:pathLst>
              <a:path w="12192000" h="1567864">
                <a:moveTo>
                  <a:pt x="0" y="0"/>
                </a:moveTo>
                <a:lnTo>
                  <a:pt x="12192000" y="0"/>
                </a:lnTo>
                <a:lnTo>
                  <a:pt x="12192000" y="1567864"/>
                </a:lnTo>
                <a:lnTo>
                  <a:pt x="0" y="1567864"/>
                </a:lnTo>
                <a:close/>
              </a:path>
            </a:pathLst>
          </a:custGeom>
        </p:spPr>
      </p:pic>
      <p:sp>
        <p:nvSpPr>
          <p:cNvPr id="13" name="文本框 12"/>
          <p:cNvSpPr txBox="1"/>
          <p:nvPr>
            <p:custDataLst>
              <p:tags r:id="rId6"/>
            </p:custDataLst>
          </p:nvPr>
        </p:nvSpPr>
        <p:spPr>
          <a:xfrm>
            <a:off x="4404881" y="1426239"/>
            <a:ext cx="3491413" cy="4284980"/>
          </a:xfrm>
          <a:prstGeom prst="rect">
            <a:avLst/>
          </a:prstGeom>
          <a:noFill/>
        </p:spPr>
        <p:txBody>
          <a:bodyPr wrap="square" rtlCol="0">
            <a:spAutoFit/>
          </a:bodyPr>
          <a:lstStyle>
            <a:defPPr>
              <a:defRPr lang="zh-CN"/>
            </a:defPPr>
            <a:lvl1pPr>
              <a:lnSpc>
                <a:spcPct val="130000"/>
              </a:lnSpc>
              <a:defRPr sz="1400" b="0" i="0">
                <a:solidFill>
                  <a:srgbClr val="333333"/>
                </a:solidFill>
                <a:effectLst/>
                <a:latin typeface="思源黑体 CN Normal" panose="020B0400000000000000" pitchFamily="34" charset="-122"/>
                <a:ea typeface="思源黑体 CN Normal" panose="020B0400000000000000" pitchFamily="34" charset="-122"/>
              </a:defRPr>
            </a:lvl1pPr>
          </a:lstStyle>
          <a:p>
            <a:r>
              <a:rPr lang="en-US" altLang="zh-CN" spc="60" dirty="0"/>
              <a:t>       </a:t>
            </a:r>
            <a:r>
              <a:rPr lang="en-US" altLang="zh-CN" spc="60" dirty="0">
                <a:solidFill>
                  <a:srgbClr val="FF0000"/>
                </a:solidFill>
              </a:rPr>
              <a:t> 在悠久灿烂的良渚文化遗产所带来的浓厚历史氛围中，观览者陶醉于其独特而深远的文化魅力。</a:t>
            </a:r>
            <a:r>
              <a:rPr lang="zh-CN" altLang="en-US" spc="60" dirty="0"/>
              <a:t>良渚文化大走廊的发展成就斐然，正以前所未有的活力和创新速度持续更新；通过策划举办诸如“杭州良渚日”等一系列丰富多彩的文化活动，进一步提升了良渚遗址作为中华文明探源之旅重要站点的地位，致力于将其打造成为全球公认的中国古代文明“朝圣之地”以及中国文化底蕴的“展示橱窗”。</a:t>
            </a:r>
            <a:endParaRPr lang="zh-CN" altLang="en-US" spc="60" dirty="0"/>
          </a:p>
          <a:p>
            <a:r>
              <a:rPr lang="en-US" altLang="zh-CN" spc="60" dirty="0"/>
              <a:t>        </a:t>
            </a:r>
            <a:r>
              <a:rPr lang="zh-CN" altLang="en-US" spc="60" dirty="0">
                <a:solidFill>
                  <a:srgbClr val="FF0000"/>
                </a:solidFill>
              </a:rPr>
              <a:t>浙江在文化保护工作深入人心，提升人民的精神文化生活。</a:t>
            </a:r>
            <a:r>
              <a:rPr lang="zh-CN" altLang="en-US" spc="60" dirty="0"/>
              <a:t>在各个省份具有榜样作用，浙江深入贯彻习近平文化</a:t>
            </a:r>
            <a:r>
              <a:rPr lang="zh-CN" altLang="en-US" spc="60" dirty="0"/>
              <a:t>思想。</a:t>
            </a:r>
            <a:endParaRPr lang="zh-CN" altLang="en-US" spc="60" dirty="0"/>
          </a:p>
        </p:txBody>
      </p:sp>
      <p:sp>
        <p:nvSpPr>
          <p:cNvPr id="16" name="文本框 15"/>
          <p:cNvSpPr txBox="1"/>
          <p:nvPr>
            <p:custDataLst>
              <p:tags r:id="rId7"/>
            </p:custDataLst>
          </p:nvPr>
        </p:nvSpPr>
        <p:spPr>
          <a:xfrm>
            <a:off x="4405239" y="707183"/>
            <a:ext cx="3028296" cy="398780"/>
          </a:xfrm>
          <a:prstGeom prst="rect">
            <a:avLst/>
          </a:prstGeom>
          <a:noFill/>
        </p:spPr>
        <p:txBody>
          <a:bodyPr wrap="square" rtlCol="0">
            <a:spAutoFit/>
          </a:bodyPr>
          <a:lstStyle/>
          <a:p>
            <a:r>
              <a:rPr lang="zh-CN" altLang="en-US" sz="2000" dirty="0">
                <a:solidFill>
                  <a:schemeClr val="tx1">
                    <a:lumMod val="85000"/>
                    <a:lumOff val="15000"/>
                  </a:schemeClr>
                </a:solidFill>
                <a:latin typeface="思源黑体 CN Medium" panose="020B0600000000000000" pitchFamily="34" charset="-122"/>
                <a:ea typeface="思源黑体 CN Medium" panose="020B0600000000000000" pitchFamily="34" charset="-122"/>
              </a:rPr>
              <a:t>线下采访</a:t>
            </a:r>
            <a:r>
              <a:rPr lang="en-US" altLang="zh-CN" sz="2000" dirty="0">
                <a:solidFill>
                  <a:schemeClr val="tx1">
                    <a:lumMod val="85000"/>
                    <a:lumOff val="15000"/>
                  </a:schemeClr>
                </a:solidFill>
                <a:latin typeface="思源黑体 CN Medium" panose="020B0600000000000000" pitchFamily="34" charset="-122"/>
                <a:ea typeface="思源黑体 CN Medium" panose="020B0600000000000000" pitchFamily="34" charset="-122"/>
              </a:rPr>
              <a:t>3</a:t>
            </a:r>
            <a:r>
              <a:rPr lang="zh-CN" altLang="en-US" sz="2000" dirty="0">
                <a:solidFill>
                  <a:schemeClr val="tx1">
                    <a:lumMod val="85000"/>
                    <a:lumOff val="15000"/>
                  </a:schemeClr>
                </a:solidFill>
                <a:latin typeface="思源黑体 CN Medium" panose="020B0600000000000000" pitchFamily="34" charset="-122"/>
                <a:ea typeface="思源黑体 CN Medium" panose="020B0600000000000000" pitchFamily="34" charset="-122"/>
              </a:rPr>
              <a:t>人</a:t>
            </a:r>
            <a:r>
              <a:rPr lang="zh-CN" altLang="en-US" sz="2000" dirty="0">
                <a:solidFill>
                  <a:schemeClr val="tx1">
                    <a:lumMod val="85000"/>
                    <a:lumOff val="15000"/>
                  </a:schemeClr>
                </a:solidFill>
                <a:latin typeface="思源黑体 CN Medium" panose="020B0600000000000000" pitchFamily="34" charset="-122"/>
                <a:ea typeface="思源黑体 CN Medium" panose="020B0600000000000000" pitchFamily="34" charset="-122"/>
              </a:rPr>
              <a:t>总结</a:t>
            </a:r>
            <a:endParaRPr lang="zh-CN" altLang="en-US" sz="2000" dirty="0">
              <a:solidFill>
                <a:schemeClr val="tx1">
                  <a:lumMod val="85000"/>
                  <a:lumOff val="15000"/>
                </a:schemeClr>
              </a:solidFill>
              <a:latin typeface="思源黑体 CN Medium" panose="020B0600000000000000" pitchFamily="34" charset="-122"/>
              <a:ea typeface="思源黑体 CN Medium" panose="020B0600000000000000" pitchFamily="34" charset="-122"/>
            </a:endParaRPr>
          </a:p>
        </p:txBody>
      </p:sp>
      <p:cxnSp>
        <p:nvCxnSpPr>
          <p:cNvPr id="17" name="直接连接符 16"/>
          <p:cNvCxnSpPr/>
          <p:nvPr>
            <p:custDataLst>
              <p:tags r:id="rId8"/>
            </p:custDataLst>
          </p:nvPr>
        </p:nvCxnSpPr>
        <p:spPr>
          <a:xfrm>
            <a:off x="4528273" y="1097492"/>
            <a:ext cx="724580" cy="0"/>
          </a:xfrm>
          <a:prstGeom prst="line">
            <a:avLst/>
          </a:prstGeom>
          <a:ln w="15875" cap="rnd">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0" name="图片 9" descr="untitled_调整大小201312100426215"/>
          <p:cNvPicPr>
            <a:picLocks noChangeAspect="1"/>
          </p:cNvPicPr>
          <p:nvPr/>
        </p:nvPicPr>
        <p:blipFill>
          <a:blip r:embed="rId9"/>
          <a:stretch>
            <a:fillRect/>
          </a:stretch>
        </p:blipFill>
        <p:spPr>
          <a:xfrm>
            <a:off x="6384925" y="2662555"/>
            <a:ext cx="7848600" cy="5228590"/>
          </a:xfrm>
          <a:prstGeom prst="rect">
            <a:avLst/>
          </a:prstGeom>
        </p:spPr>
      </p:pic>
      <p:pic>
        <p:nvPicPr>
          <p:cNvPr id="3" name="图片 2" descr="良渚"/>
          <p:cNvPicPr>
            <a:picLocks noChangeAspect="1"/>
          </p:cNvPicPr>
          <p:nvPr/>
        </p:nvPicPr>
        <p:blipFill>
          <a:blip r:embed="rId10"/>
          <a:stretch>
            <a:fillRect/>
          </a:stretch>
        </p:blipFill>
        <p:spPr>
          <a:xfrm>
            <a:off x="87630" y="1861185"/>
            <a:ext cx="3681095" cy="2468880"/>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airplan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down)">
                                      <p:cBhvr>
                                        <p:cTn id="7" dur="500"/>
                                        <p:tgtEl>
                                          <p:spTgt spid="16"/>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wipe(down)">
                                      <p:cBhvr>
                                        <p:cTn id="1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3" grpId="0"/>
      <p:bldP spid="16" grpId="1"/>
      <p:bldP spid="13" grpId="1"/>
    </p:bld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pic>
        <p:nvPicPr>
          <p:cNvPr id="41" name="图片 40" descr="山上的城堡&#10;&#10;描述已自动生成"/>
          <p:cNvPicPr>
            <a:picLocks noChangeAspect="1"/>
          </p:cNvPicPr>
          <p:nvPr/>
        </p:nvPicPr>
        <p:blipFill rotWithShape="1">
          <a:blip r:embed="rId2">
            <a:alphaModFix amt="3000"/>
            <a:extLst>
              <a:ext uri="{28A0092B-C50C-407E-A947-70E740481C1C}">
                <a14:useLocalDpi xmlns:a14="http://schemas.microsoft.com/office/drawing/2010/main" val="0"/>
              </a:ext>
            </a:extLst>
          </a:blip>
          <a:srcRect l="6235" r="6235"/>
          <a:stretch>
            <a:fillRect/>
          </a:stretch>
        </p:blipFill>
        <p:spPr>
          <a:xfrm>
            <a:off x="0" y="0"/>
            <a:ext cx="12192001" cy="6858000"/>
          </a:xfrm>
          <a:prstGeom prst="rect">
            <a:avLst/>
          </a:prstGeom>
        </p:spPr>
      </p:pic>
      <p:sp>
        <p:nvSpPr>
          <p:cNvPr id="22" name="矩形 21"/>
          <p:cNvSpPr/>
          <p:nvPr/>
        </p:nvSpPr>
        <p:spPr>
          <a:xfrm>
            <a:off x="0" y="0"/>
            <a:ext cx="12192000" cy="6858000"/>
          </a:xfrm>
          <a:prstGeom prst="rect">
            <a:avLst/>
          </a:prstGeom>
          <a:solidFill>
            <a:srgbClr val="B10000">
              <a:alpha val="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airplane"/>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CFCFE"/>
        </a:solidFill>
        <a:effectLst/>
      </p:bgPr>
    </p:bg>
    <p:spTree>
      <p:nvGrpSpPr>
        <p:cNvPr id="1" name=""/>
        <p:cNvGrpSpPr/>
        <p:nvPr/>
      </p:nvGrpSpPr>
      <p:grpSpPr>
        <a:xfrm>
          <a:off x="0" y="0"/>
          <a:ext cx="0" cy="0"/>
          <a:chOff x="0" y="0"/>
          <a:chExt cx="0" cy="0"/>
        </a:xfrm>
      </p:grpSpPr>
      <p:pic>
        <p:nvPicPr>
          <p:cNvPr id="41" name="图片 40" descr="山上的城堡&#10;&#10;描述已自动生成"/>
          <p:cNvPicPr>
            <a:picLocks noChangeAspect="1"/>
          </p:cNvPicPr>
          <p:nvPr/>
        </p:nvPicPr>
        <p:blipFill rotWithShape="1">
          <a:blip r:embed="rId1">
            <a:alphaModFix amt="3000"/>
            <a:extLst>
              <a:ext uri="{28A0092B-C50C-407E-A947-70E740481C1C}">
                <a14:useLocalDpi xmlns:a14="http://schemas.microsoft.com/office/drawing/2010/main" val="0"/>
              </a:ext>
            </a:extLst>
          </a:blip>
          <a:srcRect l="6235" r="6235"/>
          <a:stretch>
            <a:fillRect/>
          </a:stretch>
        </p:blipFill>
        <p:spPr>
          <a:xfrm>
            <a:off x="0" y="0"/>
            <a:ext cx="12192001" cy="6858000"/>
          </a:xfrm>
          <a:prstGeom prst="rect">
            <a:avLst/>
          </a:prstGeom>
        </p:spPr>
      </p:pic>
      <p:sp>
        <p:nvSpPr>
          <p:cNvPr id="38" name="文本框 37"/>
          <p:cNvSpPr txBox="1"/>
          <p:nvPr/>
        </p:nvSpPr>
        <p:spPr>
          <a:xfrm>
            <a:off x="603199" y="441733"/>
            <a:ext cx="4834167" cy="583565"/>
          </a:xfrm>
          <a:prstGeom prst="rect">
            <a:avLst/>
          </a:prstGeom>
          <a:noFill/>
        </p:spPr>
        <p:txBody>
          <a:bodyPr wrap="square" rtlCol="0">
            <a:spAutoFit/>
          </a:bodyPr>
          <a:lstStyle>
            <a:defPPr>
              <a:defRPr lang="zh-CN"/>
            </a:defPPr>
            <a:lvl1pPr>
              <a:defRPr sz="3200">
                <a:solidFill>
                  <a:schemeClr val="tx1">
                    <a:lumMod val="85000"/>
                    <a:lumOff val="15000"/>
                  </a:schemeClr>
                </a:solidFill>
                <a:latin typeface="思源黑体 CN Bold" panose="020B0800000000000000" pitchFamily="34" charset="-122"/>
                <a:ea typeface="思源黑体 CN Bold" panose="020B0800000000000000" pitchFamily="34" charset="-122"/>
              </a:defRPr>
            </a:lvl1pPr>
          </a:lstStyle>
          <a:p>
            <a:r>
              <a:rPr lang="zh-CN" altLang="en-US" dirty="0">
                <a:sym typeface="思源黑体 CN Normal" panose="020B0400000000000000" pitchFamily="34" charset="-122"/>
              </a:rPr>
              <a:t>问卷</a:t>
            </a:r>
            <a:r>
              <a:rPr lang="zh-CN" altLang="en-US" dirty="0">
                <a:sym typeface="思源黑体 CN Normal" panose="020B0400000000000000" pitchFamily="34" charset="-122"/>
              </a:rPr>
              <a:t>分析</a:t>
            </a:r>
            <a:endParaRPr lang="zh-CN" altLang="en-US" dirty="0">
              <a:sym typeface="思源黑体 CN Normal" panose="020B0400000000000000" pitchFamily="34" charset="-122"/>
            </a:endParaRPr>
          </a:p>
        </p:txBody>
      </p:sp>
      <p:pic>
        <p:nvPicPr>
          <p:cNvPr id="45" name="图片 44" descr="图片包含 背景图案&#10;&#10;描述已自动生成"/>
          <p:cNvPicPr>
            <a:picLocks noChangeAspect="1"/>
          </p:cNvPicPr>
          <p:nvPr/>
        </p:nvPicPr>
        <p:blipFill>
          <a:blip r:embed="rId2" cstate="print">
            <a:extLst>
              <a:ext uri="{28A0092B-C50C-407E-A947-70E740481C1C}">
                <a14:useLocalDpi xmlns:a14="http://schemas.microsoft.com/office/drawing/2010/main" val="0"/>
              </a:ext>
            </a:extLst>
          </a:blip>
          <a:srcRect t="57563" r="28342"/>
          <a:stretch>
            <a:fillRect/>
          </a:stretch>
        </p:blipFill>
        <p:spPr>
          <a:xfrm flipH="1">
            <a:off x="-61595" y="1"/>
            <a:ext cx="2514599" cy="1046193"/>
          </a:xfrm>
          <a:custGeom>
            <a:avLst/>
            <a:gdLst>
              <a:gd name="connsiteX0" fmla="*/ 2514599 w 2514599"/>
              <a:gd name="connsiteY0" fmla="*/ 0 h 1046193"/>
              <a:gd name="connsiteX1" fmla="*/ 0 w 2514599"/>
              <a:gd name="connsiteY1" fmla="*/ 0 h 1046193"/>
              <a:gd name="connsiteX2" fmla="*/ 0 w 2514599"/>
              <a:gd name="connsiteY2" fmla="*/ 1046193 h 1046193"/>
              <a:gd name="connsiteX3" fmla="*/ 2514599 w 2514599"/>
              <a:gd name="connsiteY3" fmla="*/ 1046193 h 1046193"/>
            </a:gdLst>
            <a:ahLst/>
            <a:cxnLst>
              <a:cxn ang="0">
                <a:pos x="connsiteX0" y="connsiteY0"/>
              </a:cxn>
              <a:cxn ang="0">
                <a:pos x="connsiteX1" y="connsiteY1"/>
              </a:cxn>
              <a:cxn ang="0">
                <a:pos x="connsiteX2" y="connsiteY2"/>
              </a:cxn>
              <a:cxn ang="0">
                <a:pos x="connsiteX3" y="connsiteY3"/>
              </a:cxn>
            </a:cxnLst>
            <a:rect l="l" t="t" r="r" b="b"/>
            <a:pathLst>
              <a:path w="2514599" h="1046193">
                <a:moveTo>
                  <a:pt x="2514599" y="0"/>
                </a:moveTo>
                <a:lnTo>
                  <a:pt x="0" y="0"/>
                </a:lnTo>
                <a:lnTo>
                  <a:pt x="0" y="1046193"/>
                </a:lnTo>
                <a:lnTo>
                  <a:pt x="2514599" y="1046193"/>
                </a:lnTo>
                <a:close/>
              </a:path>
            </a:pathLst>
          </a:custGeom>
        </p:spPr>
      </p:pic>
      <p:sp>
        <p:nvSpPr>
          <p:cNvPr id="31" name="文本框 30"/>
          <p:cNvSpPr txBox="1"/>
          <p:nvPr/>
        </p:nvSpPr>
        <p:spPr>
          <a:xfrm>
            <a:off x="6583680" y="1149350"/>
            <a:ext cx="4570095" cy="5015865"/>
          </a:xfrm>
          <a:prstGeom prst="rect">
            <a:avLst/>
          </a:prstGeom>
          <a:noFill/>
        </p:spPr>
        <p:txBody>
          <a:bodyPr wrap="square" rtlCol="0">
            <a:spAutoFit/>
          </a:bodyPr>
          <a:lstStyle>
            <a:defPPr>
              <a:defRPr lang="zh-CN"/>
            </a:defPPr>
            <a:lvl1pPr>
              <a:lnSpc>
                <a:spcPct val="130000"/>
              </a:lnSpc>
              <a:defRPr sz="1400" b="0" i="0" spc="60">
                <a:solidFill>
                  <a:srgbClr val="333333"/>
                </a:solidFill>
                <a:effectLst/>
                <a:latin typeface="思源黑体 CN Normal" panose="020B0400000000000000" pitchFamily="34" charset="-122"/>
                <a:ea typeface="思源黑体 CN Normal" panose="020B0400000000000000" pitchFamily="34" charset="-122"/>
              </a:defRPr>
            </a:lvl1pPr>
          </a:lstStyle>
          <a:p>
            <a:pPr>
              <a:lnSpc>
                <a:spcPct val="200000"/>
              </a:lnSpc>
            </a:pPr>
            <a:r>
              <a:rPr lang="en-US" altLang="zh-CN" sz="1600" dirty="0">
                <a:sym typeface="+mn-ea"/>
              </a:rPr>
              <a:t>      </a:t>
            </a:r>
            <a:r>
              <a:rPr sz="1600" dirty="0">
                <a:solidFill>
                  <a:srgbClr val="FF0000"/>
                </a:solidFill>
              </a:rPr>
              <a:t>参与本次问卷调查的同学对习近平总书记的文化思想有着深厚的掌握与广泛的认知。</a:t>
            </a:r>
            <a:r>
              <a:rPr sz="1600" dirty="0">
                <a:solidFill>
                  <a:schemeClr val="tx1">
                    <a:lumMod val="85000"/>
                    <a:lumOff val="15000"/>
                  </a:schemeClr>
                </a:solidFill>
              </a:rPr>
              <a:t>结果显示，超过七成的受访学生对该领域的重要理念和实践内容</a:t>
            </a:r>
            <a:r>
              <a:rPr lang="zh-CN" sz="1600" dirty="0">
                <a:solidFill>
                  <a:schemeClr val="tx1">
                    <a:lumMod val="85000"/>
                    <a:lumOff val="15000"/>
                  </a:schemeClr>
                </a:solidFill>
              </a:rPr>
              <a:t>有基础了解</a:t>
            </a:r>
            <a:r>
              <a:rPr sz="1600" dirty="0">
                <a:solidFill>
                  <a:schemeClr val="tx1">
                    <a:lumMod val="85000"/>
                    <a:lumOff val="15000"/>
                  </a:schemeClr>
                </a:solidFill>
              </a:rPr>
              <a:t>，有力证明了我国在培养具有文化自觉意识的新时代青年方面所付出的努力已结出累累硕果。</a:t>
            </a:r>
            <a:endParaRPr sz="1600" dirty="0">
              <a:solidFill>
                <a:schemeClr val="tx1">
                  <a:lumMod val="85000"/>
                  <a:lumOff val="15000"/>
                </a:schemeClr>
              </a:solidFill>
            </a:endParaRPr>
          </a:p>
          <a:p>
            <a:pPr>
              <a:lnSpc>
                <a:spcPct val="200000"/>
              </a:lnSpc>
            </a:pPr>
            <a:r>
              <a:rPr lang="en-US" altLang="zh-CN" sz="1600" dirty="0">
                <a:sym typeface="+mn-ea"/>
              </a:rPr>
              <a:t>      </a:t>
            </a:r>
            <a:r>
              <a:rPr sz="1600" dirty="0">
                <a:solidFill>
                  <a:schemeClr val="tx1">
                    <a:lumMod val="85000"/>
                    <a:lumOff val="15000"/>
                  </a:schemeClr>
                </a:solidFill>
              </a:rPr>
              <a:t>这反映出</a:t>
            </a:r>
            <a:r>
              <a:rPr sz="1600" dirty="0">
                <a:solidFill>
                  <a:srgbClr val="FF0000"/>
                </a:solidFill>
              </a:rPr>
              <a:t>广大青少年群体正逐步内化习近平文化思想，并将其融入到自身的价值观念和行为规范之中</a:t>
            </a:r>
            <a:r>
              <a:rPr sz="1600" dirty="0">
                <a:solidFill>
                  <a:schemeClr val="tx1">
                    <a:lumMod val="85000"/>
                    <a:lumOff val="15000"/>
                  </a:schemeClr>
                </a:solidFill>
              </a:rPr>
              <a:t>，从而为推动文化强国建设奠定了坚实的群众基础和人才支撑</a:t>
            </a:r>
            <a:r>
              <a:rPr lang="zh-CN" sz="1600" dirty="0">
                <a:solidFill>
                  <a:schemeClr val="tx1">
                    <a:lumMod val="85000"/>
                    <a:lumOff val="15000"/>
                  </a:schemeClr>
                </a:solidFill>
              </a:rPr>
              <a:t>。</a:t>
            </a:r>
            <a:endParaRPr lang="zh-CN" sz="1600" dirty="0">
              <a:solidFill>
                <a:schemeClr val="tx1">
                  <a:lumMod val="85000"/>
                  <a:lumOff val="15000"/>
                </a:schemeClr>
              </a:solidFill>
            </a:endParaRPr>
          </a:p>
        </p:txBody>
      </p:sp>
      <p:sp>
        <p:nvSpPr>
          <p:cNvPr id="32" name="文本框 31"/>
          <p:cNvSpPr txBox="1"/>
          <p:nvPr/>
        </p:nvSpPr>
        <p:spPr>
          <a:xfrm>
            <a:off x="6492240" y="750570"/>
            <a:ext cx="4250055" cy="398780"/>
          </a:xfrm>
          <a:prstGeom prst="rect">
            <a:avLst/>
          </a:prstGeom>
          <a:noFill/>
        </p:spPr>
        <p:txBody>
          <a:bodyPr wrap="square" rtlCol="0">
            <a:spAutoFit/>
          </a:bodyPr>
          <a:lstStyle>
            <a:defPPr>
              <a:defRPr lang="zh-CN"/>
            </a:defPPr>
            <a:lvl1pPr>
              <a:defRPr sz="2000">
                <a:solidFill>
                  <a:srgbClr val="B10000"/>
                </a:solidFill>
                <a:latin typeface="思源黑体 CN Medium" panose="020B0600000000000000" pitchFamily="34" charset="-122"/>
                <a:ea typeface="思源黑体 CN Medium" panose="020B0600000000000000" pitchFamily="34" charset="-122"/>
              </a:defRPr>
            </a:lvl1pPr>
          </a:lstStyle>
          <a:p>
            <a:r>
              <a:rPr lang="zh-CN" altLang="en-US" dirty="0"/>
              <a:t>第一至三项</a:t>
            </a:r>
            <a:r>
              <a:rPr lang="zh-CN" altLang="en-US" dirty="0"/>
              <a:t>分析</a:t>
            </a:r>
            <a:endParaRPr lang="zh-CN" altLang="en-US" dirty="0"/>
          </a:p>
        </p:txBody>
      </p:sp>
      <p:pic>
        <p:nvPicPr>
          <p:cNvPr id="44" name="图片 43" descr="图片包含 图形用户界面&#10;&#10;描述已自动生成"/>
          <p:cNvPicPr>
            <a:picLocks noChangeAspect="1"/>
          </p:cNvPicPr>
          <p:nvPr/>
        </p:nvPicPr>
        <p:blipFill rotWithShape="1">
          <a:blip r:embed="rId3">
            <a:extLst>
              <a:ext uri="{28A0092B-C50C-407E-A947-70E740481C1C}">
                <a14:useLocalDpi xmlns:a14="http://schemas.microsoft.com/office/drawing/2010/main" val="0"/>
              </a:ext>
            </a:extLst>
          </a:blip>
          <a:srcRect l="2236" t="38926" r="2236" b="49834"/>
          <a:stretch>
            <a:fillRect/>
          </a:stretch>
        </p:blipFill>
        <p:spPr>
          <a:xfrm>
            <a:off x="0" y="5423486"/>
            <a:ext cx="12192000" cy="1434514"/>
          </a:xfrm>
          <a:custGeom>
            <a:avLst/>
            <a:gdLst>
              <a:gd name="connsiteX0" fmla="*/ 0 w 12192000"/>
              <a:gd name="connsiteY0" fmla="*/ 0 h 1434514"/>
              <a:gd name="connsiteX1" fmla="*/ 12192000 w 12192000"/>
              <a:gd name="connsiteY1" fmla="*/ 0 h 1434514"/>
              <a:gd name="connsiteX2" fmla="*/ 12192000 w 12192000"/>
              <a:gd name="connsiteY2" fmla="*/ 1434514 h 1434514"/>
              <a:gd name="connsiteX3" fmla="*/ 0 w 12192000"/>
              <a:gd name="connsiteY3" fmla="*/ 1434514 h 1434514"/>
            </a:gdLst>
            <a:ahLst/>
            <a:cxnLst>
              <a:cxn ang="0">
                <a:pos x="connsiteX0" y="connsiteY0"/>
              </a:cxn>
              <a:cxn ang="0">
                <a:pos x="connsiteX1" y="connsiteY1"/>
              </a:cxn>
              <a:cxn ang="0">
                <a:pos x="connsiteX2" y="connsiteY2"/>
              </a:cxn>
              <a:cxn ang="0">
                <a:pos x="connsiteX3" y="connsiteY3"/>
              </a:cxn>
            </a:cxnLst>
            <a:rect l="l" t="t" r="r" b="b"/>
            <a:pathLst>
              <a:path w="12192000" h="1434514">
                <a:moveTo>
                  <a:pt x="0" y="0"/>
                </a:moveTo>
                <a:lnTo>
                  <a:pt x="12192000" y="0"/>
                </a:lnTo>
                <a:lnTo>
                  <a:pt x="12192000" y="1434514"/>
                </a:lnTo>
                <a:lnTo>
                  <a:pt x="0" y="1434514"/>
                </a:lnTo>
                <a:close/>
              </a:path>
            </a:pathLst>
          </a:custGeom>
        </p:spPr>
      </p:pic>
      <p:pic>
        <p:nvPicPr>
          <p:cNvPr id="2" name="图片 1" descr="2N{((ST0UX4CGL`967LSZ(V"/>
          <p:cNvPicPr>
            <a:picLocks noChangeAspect="1"/>
          </p:cNvPicPr>
          <p:nvPr/>
        </p:nvPicPr>
        <p:blipFill>
          <a:blip r:embed="rId4"/>
          <a:stretch>
            <a:fillRect/>
          </a:stretch>
        </p:blipFill>
        <p:spPr>
          <a:xfrm>
            <a:off x="509905" y="1025525"/>
            <a:ext cx="5540375" cy="2129790"/>
          </a:xfrm>
          <a:prstGeom prst="rect">
            <a:avLst/>
          </a:prstGeom>
        </p:spPr>
      </p:pic>
      <p:pic>
        <p:nvPicPr>
          <p:cNvPr id="3" name="图片 2" descr="NQF3}`2)~UX$}HW$8)ET[}M"/>
          <p:cNvPicPr>
            <a:picLocks noChangeAspect="1"/>
          </p:cNvPicPr>
          <p:nvPr/>
        </p:nvPicPr>
        <p:blipFill>
          <a:blip r:embed="rId5"/>
          <a:stretch>
            <a:fillRect/>
          </a:stretch>
        </p:blipFill>
        <p:spPr>
          <a:xfrm>
            <a:off x="509905" y="3155315"/>
            <a:ext cx="5361305" cy="1537335"/>
          </a:xfrm>
          <a:prstGeom prst="rect">
            <a:avLst/>
          </a:prstGeom>
        </p:spPr>
      </p:pic>
      <p:pic>
        <p:nvPicPr>
          <p:cNvPr id="5" name="图片 4" descr="D{O]VI~_WDJ(29}]C3%}WXP"/>
          <p:cNvPicPr>
            <a:picLocks noChangeAspect="1"/>
          </p:cNvPicPr>
          <p:nvPr/>
        </p:nvPicPr>
        <p:blipFill>
          <a:blip r:embed="rId6"/>
          <a:stretch>
            <a:fillRect/>
          </a:stretch>
        </p:blipFill>
        <p:spPr>
          <a:xfrm>
            <a:off x="572770" y="4692650"/>
            <a:ext cx="5323205" cy="1809750"/>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airplan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1" grpId="1"/>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CFCFE"/>
        </a:solidFill>
        <a:effectLst/>
      </p:bgPr>
    </p:bg>
    <p:spTree>
      <p:nvGrpSpPr>
        <p:cNvPr id="1" name=""/>
        <p:cNvGrpSpPr/>
        <p:nvPr/>
      </p:nvGrpSpPr>
      <p:grpSpPr>
        <a:xfrm>
          <a:off x="0" y="0"/>
          <a:ext cx="0" cy="0"/>
          <a:chOff x="0" y="0"/>
          <a:chExt cx="0" cy="0"/>
        </a:xfrm>
      </p:grpSpPr>
      <p:pic>
        <p:nvPicPr>
          <p:cNvPr id="41" name="图片 40" descr="山上的城堡&#10;&#10;描述已自动生成"/>
          <p:cNvPicPr>
            <a:picLocks noChangeAspect="1"/>
          </p:cNvPicPr>
          <p:nvPr/>
        </p:nvPicPr>
        <p:blipFill rotWithShape="1">
          <a:blip r:embed="rId1">
            <a:alphaModFix amt="3000"/>
            <a:extLst>
              <a:ext uri="{28A0092B-C50C-407E-A947-70E740481C1C}">
                <a14:useLocalDpi xmlns:a14="http://schemas.microsoft.com/office/drawing/2010/main" val="0"/>
              </a:ext>
            </a:extLst>
          </a:blip>
          <a:srcRect l="6235" r="6235"/>
          <a:stretch>
            <a:fillRect/>
          </a:stretch>
        </p:blipFill>
        <p:spPr>
          <a:xfrm>
            <a:off x="0" y="0"/>
            <a:ext cx="12192001" cy="6858000"/>
          </a:xfrm>
          <a:prstGeom prst="rect">
            <a:avLst/>
          </a:prstGeom>
        </p:spPr>
      </p:pic>
      <p:sp>
        <p:nvSpPr>
          <p:cNvPr id="13" name="矩形 12"/>
          <p:cNvSpPr/>
          <p:nvPr/>
        </p:nvSpPr>
        <p:spPr>
          <a:xfrm>
            <a:off x="0" y="0"/>
            <a:ext cx="12192000" cy="6858000"/>
          </a:xfrm>
          <a:prstGeom prst="rect">
            <a:avLst/>
          </a:prstGeom>
          <a:solidFill>
            <a:srgbClr val="B10000">
              <a:alpha val="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文本框 37"/>
          <p:cNvSpPr txBox="1"/>
          <p:nvPr/>
        </p:nvSpPr>
        <p:spPr>
          <a:xfrm>
            <a:off x="167640" y="2333625"/>
            <a:ext cx="1847850" cy="583565"/>
          </a:xfrm>
          <a:prstGeom prst="rect">
            <a:avLst/>
          </a:prstGeom>
          <a:noFill/>
        </p:spPr>
        <p:txBody>
          <a:bodyPr wrap="square" rtlCol="0">
            <a:spAutoFit/>
          </a:bodyPr>
          <a:lstStyle>
            <a:defPPr>
              <a:defRPr lang="zh-CN"/>
            </a:defPPr>
            <a:lvl1pPr>
              <a:defRPr sz="3200">
                <a:solidFill>
                  <a:schemeClr val="tx1">
                    <a:lumMod val="85000"/>
                    <a:lumOff val="15000"/>
                  </a:schemeClr>
                </a:solidFill>
                <a:latin typeface="思源黑体 CN Bold" panose="020B0800000000000000" pitchFamily="34" charset="-122"/>
                <a:ea typeface="思源黑体 CN Bold" panose="020B0800000000000000" pitchFamily="34" charset="-122"/>
              </a:defRPr>
            </a:lvl1pPr>
          </a:lstStyle>
          <a:p>
            <a:r>
              <a:rPr lang="zh-CN" altLang="en-US" dirty="0">
                <a:sym typeface="思源黑体 CN Normal" panose="020B0400000000000000" pitchFamily="34" charset="-122"/>
              </a:rPr>
              <a:t>问卷</a:t>
            </a:r>
            <a:r>
              <a:rPr lang="zh-CN" altLang="en-US" dirty="0">
                <a:sym typeface="思源黑体 CN Normal" panose="020B0400000000000000" pitchFamily="34" charset="-122"/>
              </a:rPr>
              <a:t>分析</a:t>
            </a:r>
            <a:endParaRPr lang="zh-CN" altLang="en-US" dirty="0">
              <a:sym typeface="思源黑体 CN Normal" panose="020B0400000000000000" pitchFamily="34" charset="-122"/>
            </a:endParaRPr>
          </a:p>
        </p:txBody>
      </p:sp>
      <p:pic>
        <p:nvPicPr>
          <p:cNvPr id="45" name="图片 44" descr="图片包含 背景图案&#10;&#10;描述已自动生成"/>
          <p:cNvPicPr>
            <a:picLocks noChangeAspect="1"/>
          </p:cNvPicPr>
          <p:nvPr/>
        </p:nvPicPr>
        <p:blipFill>
          <a:blip r:embed="rId2" cstate="print">
            <a:extLst>
              <a:ext uri="{28A0092B-C50C-407E-A947-70E740481C1C}">
                <a14:useLocalDpi xmlns:a14="http://schemas.microsoft.com/office/drawing/2010/main" val="0"/>
              </a:ext>
            </a:extLst>
          </a:blip>
          <a:srcRect t="57563" r="28342"/>
          <a:stretch>
            <a:fillRect/>
          </a:stretch>
        </p:blipFill>
        <p:spPr>
          <a:xfrm flipH="1">
            <a:off x="0" y="1"/>
            <a:ext cx="2514599" cy="1046193"/>
          </a:xfrm>
          <a:custGeom>
            <a:avLst/>
            <a:gdLst>
              <a:gd name="connsiteX0" fmla="*/ 2514599 w 2514599"/>
              <a:gd name="connsiteY0" fmla="*/ 0 h 1046193"/>
              <a:gd name="connsiteX1" fmla="*/ 0 w 2514599"/>
              <a:gd name="connsiteY1" fmla="*/ 0 h 1046193"/>
              <a:gd name="connsiteX2" fmla="*/ 0 w 2514599"/>
              <a:gd name="connsiteY2" fmla="*/ 1046193 h 1046193"/>
              <a:gd name="connsiteX3" fmla="*/ 2514599 w 2514599"/>
              <a:gd name="connsiteY3" fmla="*/ 1046193 h 1046193"/>
            </a:gdLst>
            <a:ahLst/>
            <a:cxnLst>
              <a:cxn ang="0">
                <a:pos x="connsiteX0" y="connsiteY0"/>
              </a:cxn>
              <a:cxn ang="0">
                <a:pos x="connsiteX1" y="connsiteY1"/>
              </a:cxn>
              <a:cxn ang="0">
                <a:pos x="connsiteX2" y="connsiteY2"/>
              </a:cxn>
              <a:cxn ang="0">
                <a:pos x="connsiteX3" y="connsiteY3"/>
              </a:cxn>
            </a:cxnLst>
            <a:rect l="l" t="t" r="r" b="b"/>
            <a:pathLst>
              <a:path w="2514599" h="1046193">
                <a:moveTo>
                  <a:pt x="2514599" y="0"/>
                </a:moveTo>
                <a:lnTo>
                  <a:pt x="0" y="0"/>
                </a:lnTo>
                <a:lnTo>
                  <a:pt x="0" y="1046193"/>
                </a:lnTo>
                <a:lnTo>
                  <a:pt x="2514599" y="1046193"/>
                </a:lnTo>
                <a:close/>
              </a:path>
            </a:pathLst>
          </a:custGeom>
        </p:spPr>
      </p:pic>
      <p:sp>
        <p:nvSpPr>
          <p:cNvPr id="31" name="文本框 30"/>
          <p:cNvSpPr txBox="1"/>
          <p:nvPr/>
        </p:nvSpPr>
        <p:spPr>
          <a:xfrm>
            <a:off x="2514600" y="2221865"/>
            <a:ext cx="9677400" cy="2307590"/>
          </a:xfrm>
          <a:prstGeom prst="rect">
            <a:avLst/>
          </a:prstGeom>
          <a:noFill/>
        </p:spPr>
        <p:txBody>
          <a:bodyPr wrap="square" rtlCol="0">
            <a:noAutofit/>
          </a:bodyPr>
          <a:lstStyle>
            <a:defPPr>
              <a:defRPr lang="zh-CN"/>
            </a:defPPr>
            <a:lvl1pPr>
              <a:lnSpc>
                <a:spcPct val="130000"/>
              </a:lnSpc>
              <a:defRPr sz="1400" b="0" i="0" spc="60">
                <a:solidFill>
                  <a:srgbClr val="333333"/>
                </a:solidFill>
                <a:effectLst/>
                <a:latin typeface="思源黑体 CN Normal" panose="020B0400000000000000" pitchFamily="34" charset="-122"/>
                <a:ea typeface="思源黑体 CN Normal" panose="020B0400000000000000" pitchFamily="34" charset="-122"/>
              </a:defRPr>
            </a:lvl1pPr>
          </a:lstStyle>
          <a:p>
            <a:r>
              <a:rPr lang="en-US" altLang="zh-CN" dirty="0">
                <a:solidFill>
                  <a:schemeClr val="tx1">
                    <a:lumMod val="85000"/>
                    <a:lumOff val="15000"/>
                  </a:schemeClr>
                </a:solidFill>
              </a:rPr>
              <a:t>        </a:t>
            </a:r>
            <a:r>
              <a:rPr lang="zh-CN" altLang="en-US" dirty="0">
                <a:solidFill>
                  <a:schemeClr val="tx1">
                    <a:lumMod val="85000"/>
                    <a:lumOff val="15000"/>
                  </a:schemeClr>
                </a:solidFill>
              </a:rPr>
              <a:t>参与问卷调查的同学不仅</a:t>
            </a:r>
            <a:r>
              <a:rPr lang="zh-CN" altLang="en-US" dirty="0">
                <a:solidFill>
                  <a:srgbClr val="FF0000"/>
                </a:solidFill>
              </a:rPr>
              <a:t>对浙江在文化保护与传承方面的具体措施有着深入了解，还普遍展现出较高的文化素养水平</a:t>
            </a:r>
            <a:r>
              <a:rPr lang="zh-CN" altLang="en-US" dirty="0">
                <a:solidFill>
                  <a:schemeClr val="tx1">
                    <a:lumMod val="85000"/>
                    <a:lumOff val="15000"/>
                  </a:schemeClr>
                </a:solidFill>
              </a:rPr>
              <a:t>。浙江通过深度挖掘本土文化资源，强化文化遗产保护，</a:t>
            </a:r>
            <a:r>
              <a:rPr lang="zh-CN" altLang="en-US" dirty="0">
                <a:solidFill>
                  <a:srgbClr val="FF0000"/>
                </a:solidFill>
              </a:rPr>
              <a:t>积极推动优秀传统文化创造性转化与创新性发展</a:t>
            </a:r>
            <a:r>
              <a:rPr lang="zh-CN" altLang="en-US" dirty="0">
                <a:solidFill>
                  <a:schemeClr val="tx1">
                    <a:lumMod val="85000"/>
                    <a:lumOff val="15000"/>
                  </a:schemeClr>
                </a:solidFill>
              </a:rPr>
              <a:t>，成功地展示了中华文明深厚的历史底蕴和独特魅力；</a:t>
            </a:r>
            <a:r>
              <a:rPr lang="zh-CN" altLang="en-US" dirty="0">
                <a:solidFill>
                  <a:srgbClr val="FF0000"/>
                </a:solidFill>
              </a:rPr>
              <a:t>创新了文化服务方式，使得文化事业与文化产业双轮驱动</a:t>
            </a:r>
            <a:r>
              <a:rPr lang="zh-CN" altLang="en-US" dirty="0">
                <a:solidFill>
                  <a:schemeClr val="tx1">
                    <a:lumMod val="85000"/>
                    <a:lumOff val="15000"/>
                  </a:schemeClr>
                </a:solidFill>
              </a:rPr>
              <a:t>，在全国范围内保持领先地位；积极推进国际文化交流与传播，</a:t>
            </a:r>
            <a:r>
              <a:rPr lang="zh-CN" altLang="en-US" dirty="0">
                <a:solidFill>
                  <a:srgbClr val="FF0000"/>
                </a:solidFill>
              </a:rPr>
              <a:t>生动讲述中国故事</a:t>
            </a:r>
            <a:r>
              <a:rPr lang="zh-CN" altLang="en-US" dirty="0">
                <a:solidFill>
                  <a:schemeClr val="tx1">
                    <a:lumMod val="85000"/>
                    <a:lumOff val="15000"/>
                  </a:schemeClr>
                </a:solidFill>
              </a:rPr>
              <a:t>，有效传播中国声音，全方位塑造了浙江乃至中国的良好国际形象。</a:t>
            </a:r>
            <a:endParaRPr lang="zh-CN" altLang="en-US" dirty="0">
              <a:solidFill>
                <a:schemeClr val="tx1">
                  <a:lumMod val="85000"/>
                  <a:lumOff val="15000"/>
                </a:schemeClr>
              </a:solidFill>
            </a:endParaRPr>
          </a:p>
          <a:p>
            <a:r>
              <a:rPr lang="en-US" altLang="zh-CN" dirty="0">
                <a:solidFill>
                  <a:schemeClr val="tx1">
                    <a:lumMod val="85000"/>
                    <a:lumOff val="15000"/>
                  </a:schemeClr>
                </a:solidFill>
              </a:rPr>
              <a:t>        </a:t>
            </a:r>
            <a:r>
              <a:rPr lang="zh-CN" altLang="en-US" dirty="0">
                <a:solidFill>
                  <a:schemeClr val="tx1">
                    <a:lumMod val="85000"/>
                    <a:lumOff val="15000"/>
                  </a:schemeClr>
                </a:solidFill>
              </a:rPr>
              <a:t>浙江在文化保护和传承方面已经做了多项工作。其中，将良渚遗址建设成为实证中华五千多年文明史的圣地。</a:t>
            </a:r>
            <a:endParaRPr lang="zh-CN" altLang="en-US" dirty="0">
              <a:solidFill>
                <a:schemeClr val="tx1">
                  <a:lumMod val="85000"/>
                  <a:lumOff val="15000"/>
                </a:schemeClr>
              </a:solidFill>
            </a:endParaRPr>
          </a:p>
          <a:p>
            <a:r>
              <a:rPr lang="zh-CN" altLang="en-US" dirty="0">
                <a:solidFill>
                  <a:srgbClr val="FF0000"/>
                </a:solidFill>
              </a:rPr>
              <a:t>良渚遗址的研究价值在于其对中国和人类历史的珍贵贡献，对当今世界的教育和启发意义，以及对中华文明发展特征的实证意义。</a:t>
            </a:r>
            <a:endParaRPr lang="zh-CN" altLang="en-US" dirty="0">
              <a:solidFill>
                <a:srgbClr val="FF0000"/>
              </a:solidFill>
            </a:endParaRPr>
          </a:p>
        </p:txBody>
      </p:sp>
      <p:sp>
        <p:nvSpPr>
          <p:cNvPr id="32" name="文本框 31"/>
          <p:cNvSpPr txBox="1"/>
          <p:nvPr/>
        </p:nvSpPr>
        <p:spPr>
          <a:xfrm>
            <a:off x="56515" y="2917190"/>
            <a:ext cx="2224405" cy="398780"/>
          </a:xfrm>
          <a:prstGeom prst="rect">
            <a:avLst/>
          </a:prstGeom>
          <a:noFill/>
        </p:spPr>
        <p:txBody>
          <a:bodyPr wrap="square" rtlCol="0">
            <a:spAutoFit/>
          </a:bodyPr>
          <a:lstStyle>
            <a:defPPr>
              <a:defRPr lang="zh-CN"/>
            </a:defPPr>
            <a:lvl1pPr>
              <a:defRPr sz="2000">
                <a:solidFill>
                  <a:srgbClr val="B10000"/>
                </a:solidFill>
                <a:latin typeface="思源黑体 CN Medium" panose="020B0600000000000000" pitchFamily="34" charset="-122"/>
                <a:ea typeface="思源黑体 CN Medium" panose="020B0600000000000000" pitchFamily="34" charset="-122"/>
              </a:defRPr>
            </a:lvl1pPr>
          </a:lstStyle>
          <a:p>
            <a:r>
              <a:rPr lang="zh-CN" altLang="en-US" dirty="0"/>
              <a:t>第四至第八项</a:t>
            </a:r>
            <a:r>
              <a:rPr lang="zh-CN" altLang="en-US" dirty="0"/>
              <a:t>分析</a:t>
            </a:r>
            <a:endParaRPr lang="zh-CN" altLang="en-US" dirty="0"/>
          </a:p>
        </p:txBody>
      </p:sp>
      <p:pic>
        <p:nvPicPr>
          <p:cNvPr id="44" name="图片 43" descr="图片包含 图形用户界面&#10;&#10;描述已自动生成"/>
          <p:cNvPicPr>
            <a:picLocks noChangeAspect="1"/>
          </p:cNvPicPr>
          <p:nvPr/>
        </p:nvPicPr>
        <p:blipFill rotWithShape="1">
          <a:blip r:embed="rId3">
            <a:extLst>
              <a:ext uri="{28A0092B-C50C-407E-A947-70E740481C1C}">
                <a14:useLocalDpi xmlns:a14="http://schemas.microsoft.com/office/drawing/2010/main" val="0"/>
              </a:ext>
            </a:extLst>
          </a:blip>
          <a:srcRect l="2236" t="38926" r="2236" b="49834"/>
          <a:stretch>
            <a:fillRect/>
          </a:stretch>
        </p:blipFill>
        <p:spPr>
          <a:xfrm>
            <a:off x="0" y="5423486"/>
            <a:ext cx="12192000" cy="1434514"/>
          </a:xfrm>
          <a:custGeom>
            <a:avLst/>
            <a:gdLst>
              <a:gd name="connsiteX0" fmla="*/ 0 w 12192000"/>
              <a:gd name="connsiteY0" fmla="*/ 0 h 1434514"/>
              <a:gd name="connsiteX1" fmla="*/ 12192000 w 12192000"/>
              <a:gd name="connsiteY1" fmla="*/ 0 h 1434514"/>
              <a:gd name="connsiteX2" fmla="*/ 12192000 w 12192000"/>
              <a:gd name="connsiteY2" fmla="*/ 1434514 h 1434514"/>
              <a:gd name="connsiteX3" fmla="*/ 0 w 12192000"/>
              <a:gd name="connsiteY3" fmla="*/ 1434514 h 1434514"/>
            </a:gdLst>
            <a:ahLst/>
            <a:cxnLst>
              <a:cxn ang="0">
                <a:pos x="connsiteX0" y="connsiteY0"/>
              </a:cxn>
              <a:cxn ang="0">
                <a:pos x="connsiteX1" y="connsiteY1"/>
              </a:cxn>
              <a:cxn ang="0">
                <a:pos x="connsiteX2" y="connsiteY2"/>
              </a:cxn>
              <a:cxn ang="0">
                <a:pos x="connsiteX3" y="connsiteY3"/>
              </a:cxn>
            </a:cxnLst>
            <a:rect l="l" t="t" r="r" b="b"/>
            <a:pathLst>
              <a:path w="12192000" h="1434514">
                <a:moveTo>
                  <a:pt x="0" y="0"/>
                </a:moveTo>
                <a:lnTo>
                  <a:pt x="12192000" y="0"/>
                </a:lnTo>
                <a:lnTo>
                  <a:pt x="12192000" y="1434514"/>
                </a:lnTo>
                <a:lnTo>
                  <a:pt x="0" y="1434514"/>
                </a:lnTo>
                <a:close/>
              </a:path>
            </a:pathLst>
          </a:custGeom>
        </p:spPr>
      </p:pic>
      <p:pic>
        <p:nvPicPr>
          <p:cNvPr id="2" name="图片 1" descr="Z9V6PZ{%(QA3J~[X)PWODSW"/>
          <p:cNvPicPr>
            <a:picLocks noChangeAspect="1"/>
          </p:cNvPicPr>
          <p:nvPr/>
        </p:nvPicPr>
        <p:blipFill>
          <a:blip r:embed="rId4"/>
          <a:stretch>
            <a:fillRect/>
          </a:stretch>
        </p:blipFill>
        <p:spPr>
          <a:xfrm>
            <a:off x="0" y="0"/>
            <a:ext cx="4406265" cy="2333625"/>
          </a:xfrm>
          <a:prstGeom prst="rect">
            <a:avLst/>
          </a:prstGeom>
        </p:spPr>
      </p:pic>
      <p:pic>
        <p:nvPicPr>
          <p:cNvPr id="3" name="图片 2" descr="1Y[U57D%T_{VE2V1FA(T5O3"/>
          <p:cNvPicPr>
            <a:picLocks noChangeAspect="1"/>
          </p:cNvPicPr>
          <p:nvPr/>
        </p:nvPicPr>
        <p:blipFill>
          <a:blip r:embed="rId5"/>
          <a:stretch>
            <a:fillRect/>
          </a:stretch>
        </p:blipFill>
        <p:spPr>
          <a:xfrm>
            <a:off x="0" y="4529455"/>
            <a:ext cx="4377690" cy="2328545"/>
          </a:xfrm>
          <a:prstGeom prst="rect">
            <a:avLst/>
          </a:prstGeom>
        </p:spPr>
      </p:pic>
      <p:pic>
        <p:nvPicPr>
          <p:cNvPr id="5" name="图片 4" descr="T~7N{P}U[@F21G)6`(I@[IP"/>
          <p:cNvPicPr>
            <a:picLocks noChangeAspect="1"/>
          </p:cNvPicPr>
          <p:nvPr/>
        </p:nvPicPr>
        <p:blipFill>
          <a:blip r:embed="rId6"/>
          <a:stretch>
            <a:fillRect/>
          </a:stretch>
        </p:blipFill>
        <p:spPr>
          <a:xfrm>
            <a:off x="4406265" y="635"/>
            <a:ext cx="3316605" cy="2332990"/>
          </a:xfrm>
          <a:prstGeom prst="rect">
            <a:avLst/>
          </a:prstGeom>
        </p:spPr>
      </p:pic>
      <p:pic>
        <p:nvPicPr>
          <p:cNvPr id="6" name="图片 5" descr="FKL~E93{J~52I4`6N51GTEW"/>
          <p:cNvPicPr>
            <a:picLocks noChangeAspect="1"/>
          </p:cNvPicPr>
          <p:nvPr/>
        </p:nvPicPr>
        <p:blipFill>
          <a:blip r:embed="rId7"/>
          <a:stretch>
            <a:fillRect/>
          </a:stretch>
        </p:blipFill>
        <p:spPr>
          <a:xfrm>
            <a:off x="7495540" y="0"/>
            <a:ext cx="4696460" cy="2332355"/>
          </a:xfrm>
          <a:prstGeom prst="rect">
            <a:avLst/>
          </a:prstGeom>
        </p:spPr>
      </p:pic>
      <p:pic>
        <p:nvPicPr>
          <p:cNvPr id="7" name="图片 6" descr="3_ZQ~BHW3K_1FC2TL]DM92U"/>
          <p:cNvPicPr>
            <a:picLocks noChangeAspect="1"/>
          </p:cNvPicPr>
          <p:nvPr/>
        </p:nvPicPr>
        <p:blipFill>
          <a:blip r:embed="rId8"/>
          <a:stretch>
            <a:fillRect/>
          </a:stretch>
        </p:blipFill>
        <p:spPr>
          <a:xfrm>
            <a:off x="7839075" y="4505960"/>
            <a:ext cx="4352925" cy="2352040"/>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airplan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1" grpId="1"/>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图片 3" descr="黑胶唱片的封面&#10;&#10;低可信度描述已自动生成"/>
          <p:cNvPicPr>
            <a:picLocks noChangeAspect="1"/>
          </p:cNvPicPr>
          <p:nvPr/>
        </p:nvPicPr>
        <p:blipFill rotWithShape="1">
          <a:blip r:embed="rId1">
            <a:extLst>
              <a:ext uri="{28A0092B-C50C-407E-A947-70E740481C1C}">
                <a14:useLocalDpi xmlns:a14="http://schemas.microsoft.com/office/drawing/2010/main" val="0"/>
              </a:ext>
            </a:extLst>
          </a:blip>
          <a:srcRect l="37385" t="23004" r="25345" b="28178"/>
          <a:stretch>
            <a:fillRect/>
          </a:stretch>
        </p:blipFill>
        <p:spPr>
          <a:xfrm>
            <a:off x="-56271" y="-92881"/>
            <a:ext cx="12304542" cy="7043762"/>
          </a:xfrm>
          <a:prstGeom prst="rect">
            <a:avLst/>
          </a:prstGeom>
        </p:spPr>
      </p:pic>
      <p:sp>
        <p:nvSpPr>
          <p:cNvPr id="8" name="文本框 7"/>
          <p:cNvSpPr txBox="1"/>
          <p:nvPr/>
        </p:nvSpPr>
        <p:spPr>
          <a:xfrm>
            <a:off x="3242442" y="1634258"/>
            <a:ext cx="3125741" cy="768350"/>
          </a:xfrm>
          <a:prstGeom prst="rect">
            <a:avLst/>
          </a:prstGeom>
          <a:noFill/>
          <a:ln>
            <a:noFill/>
          </a:ln>
        </p:spPr>
        <p:txBody>
          <a:bodyPr wrap="square" rtlCol="0">
            <a:spAutoFit/>
          </a:bodyPr>
          <a:lstStyle/>
          <a:p>
            <a:r>
              <a:rPr lang="zh-CN" altLang="en-US" sz="4400" dirty="0">
                <a:solidFill>
                  <a:srgbClr val="FFDDB5"/>
                </a:solidFill>
                <a:latin typeface="思源宋体 CN Heavy" panose="02020900000000000000" pitchFamily="18" charset="-122"/>
                <a:ea typeface="思源宋体 CN Heavy" panose="02020900000000000000" pitchFamily="18" charset="-122"/>
              </a:rPr>
              <a:t>结语</a:t>
            </a:r>
            <a:endParaRPr lang="zh-CN" altLang="en-US" sz="4400" dirty="0">
              <a:solidFill>
                <a:srgbClr val="FFDDB5"/>
              </a:solidFill>
              <a:latin typeface="思源宋体 CN Heavy" panose="02020900000000000000" pitchFamily="18" charset="-122"/>
              <a:ea typeface="思源宋体 CN Heavy" panose="02020900000000000000" pitchFamily="18" charset="-122"/>
            </a:endParaRPr>
          </a:p>
        </p:txBody>
      </p:sp>
      <p:cxnSp>
        <p:nvCxnSpPr>
          <p:cNvPr id="5" name="直接连接符 4"/>
          <p:cNvCxnSpPr/>
          <p:nvPr/>
        </p:nvCxnSpPr>
        <p:spPr>
          <a:xfrm flipV="1">
            <a:off x="3100399" y="1203805"/>
            <a:ext cx="0" cy="1152000"/>
          </a:xfrm>
          <a:prstGeom prst="line">
            <a:avLst/>
          </a:prstGeom>
          <a:ln w="25400" cap="rnd">
            <a:solidFill>
              <a:srgbClr val="FFDDB5"/>
            </a:solidFill>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3242442" y="1271273"/>
            <a:ext cx="2048646" cy="400110"/>
          </a:xfrm>
          <a:prstGeom prst="rect">
            <a:avLst/>
          </a:prstGeom>
          <a:noFill/>
          <a:ln>
            <a:noFill/>
          </a:ln>
        </p:spPr>
        <p:txBody>
          <a:bodyPr wrap="square" rtlCol="0">
            <a:spAutoFit/>
          </a:bodyPr>
          <a:lstStyle/>
          <a:p>
            <a:r>
              <a:rPr lang="zh-CN" altLang="en-US" sz="2000" dirty="0">
                <a:solidFill>
                  <a:srgbClr val="FFDDB5"/>
                </a:solidFill>
                <a:latin typeface="思源黑体 CN Medium" panose="020B0600000000000000" pitchFamily="34" charset="-122"/>
                <a:ea typeface="思源黑体 CN Medium" panose="020B0600000000000000" pitchFamily="34" charset="-122"/>
              </a:rPr>
              <a:t>第四部分</a:t>
            </a:r>
            <a:endParaRPr lang="zh-CN" altLang="en-US" sz="2000" dirty="0">
              <a:solidFill>
                <a:srgbClr val="FFDDB5"/>
              </a:solidFill>
              <a:latin typeface="思源黑体 CN Medium" panose="020B0600000000000000" pitchFamily="34" charset="-122"/>
              <a:ea typeface="思源黑体 CN Medium" panose="020B0600000000000000" pitchFamily="34" charset="-122"/>
            </a:endParaRPr>
          </a:p>
        </p:txBody>
      </p:sp>
      <p:sp>
        <p:nvSpPr>
          <p:cNvPr id="14" name="文本框 13"/>
          <p:cNvSpPr txBox="1"/>
          <p:nvPr/>
        </p:nvSpPr>
        <p:spPr>
          <a:xfrm>
            <a:off x="1896867" y="2403699"/>
            <a:ext cx="4690362" cy="1050290"/>
          </a:xfrm>
          <a:prstGeom prst="rect">
            <a:avLst/>
          </a:prstGeom>
          <a:noFill/>
        </p:spPr>
        <p:txBody>
          <a:bodyPr wrap="square">
            <a:spAutoFit/>
          </a:bodyPr>
          <a:lstStyle/>
          <a:p>
            <a:pPr>
              <a:lnSpc>
                <a:spcPct val="130000"/>
              </a:lnSpc>
            </a:pPr>
            <a:r>
              <a:rPr sz="1200" b="0" i="0" dirty="0">
                <a:solidFill>
                  <a:schemeClr val="bg1"/>
                </a:solidFill>
                <a:effectLst/>
                <a:latin typeface="思源黑体 CN Normal" panose="020B0400000000000000" pitchFamily="34" charset="-122"/>
                <a:ea typeface="思源黑体 CN Normal" panose="020B0400000000000000" pitchFamily="34" charset="-122"/>
              </a:rPr>
              <a:t>党的十八大以来，习近平总书记把宣传思想文化工作摆在治国理政的重要位置，出席一系列重要会议、发表一系列重要讲话、作出一系列重要指示批示，对各个领域，进行统筹谋划、分类指导、部署推进，倾注了巨大心血，投入了大量精力。</a:t>
            </a:r>
            <a:endParaRPr sz="1200" b="0" i="0" dirty="0">
              <a:solidFill>
                <a:schemeClr val="bg1"/>
              </a:solidFill>
              <a:effectLst/>
              <a:latin typeface="思源黑体 CN Normal" panose="020B0400000000000000" pitchFamily="34" charset="-122"/>
              <a:ea typeface="思源黑体 CN Normal" panose="020B0400000000000000" pitchFamily="34" charset="-122"/>
            </a:endParaRPr>
          </a:p>
        </p:txBody>
      </p:sp>
      <p:sp>
        <p:nvSpPr>
          <p:cNvPr id="9" name="文本框 8"/>
          <p:cNvSpPr txBox="1"/>
          <p:nvPr/>
        </p:nvSpPr>
        <p:spPr>
          <a:xfrm>
            <a:off x="1811048" y="1056530"/>
            <a:ext cx="1147309" cy="1446550"/>
          </a:xfrm>
          <a:prstGeom prst="rect">
            <a:avLst/>
          </a:prstGeom>
          <a:noFill/>
        </p:spPr>
        <p:txBody>
          <a:bodyPr wrap="square" rtlCol="0">
            <a:spAutoFit/>
          </a:bodyPr>
          <a:lstStyle/>
          <a:p>
            <a:pPr algn="ctr"/>
            <a:r>
              <a:rPr lang="zh-CN" altLang="en-US" sz="8800" dirty="0">
                <a:solidFill>
                  <a:srgbClr val="FFDDB5"/>
                </a:solidFill>
                <a:latin typeface="思源宋体 CN Heavy" panose="02020900000000000000" pitchFamily="18" charset="-122"/>
                <a:ea typeface="思源宋体 CN Heavy" panose="02020900000000000000" pitchFamily="18" charset="-122"/>
              </a:rPr>
              <a:t>肆</a:t>
            </a:r>
            <a:endParaRPr lang="zh-CN" altLang="en-US" sz="8800" dirty="0">
              <a:solidFill>
                <a:srgbClr val="FFDDB5"/>
              </a:solidFill>
              <a:latin typeface="思源宋体 CN Heavy" panose="02020900000000000000" pitchFamily="18" charset="-122"/>
              <a:ea typeface="思源宋体 CN Heavy" panose="02020900000000000000" pitchFamily="18"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airplane"/>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CFCFE"/>
        </a:solidFill>
        <a:effectLst/>
      </p:bgPr>
    </p:bg>
    <p:spTree>
      <p:nvGrpSpPr>
        <p:cNvPr id="1" name=""/>
        <p:cNvGrpSpPr/>
        <p:nvPr/>
      </p:nvGrpSpPr>
      <p:grpSpPr>
        <a:xfrm>
          <a:off x="0" y="0"/>
          <a:ext cx="0" cy="0"/>
          <a:chOff x="0" y="0"/>
          <a:chExt cx="0" cy="0"/>
        </a:xfrm>
      </p:grpSpPr>
      <p:pic>
        <p:nvPicPr>
          <p:cNvPr id="41" name="图片 40" descr="山上的城堡&#10;&#10;描述已自动生成"/>
          <p:cNvPicPr>
            <a:picLocks noChangeAspect="1"/>
          </p:cNvPicPr>
          <p:nvPr/>
        </p:nvPicPr>
        <p:blipFill rotWithShape="1">
          <a:blip r:embed="rId1">
            <a:alphaModFix amt="3000"/>
            <a:extLst>
              <a:ext uri="{28A0092B-C50C-407E-A947-70E740481C1C}">
                <a14:useLocalDpi xmlns:a14="http://schemas.microsoft.com/office/drawing/2010/main" val="0"/>
              </a:ext>
            </a:extLst>
          </a:blip>
          <a:srcRect l="6235" r="6235"/>
          <a:stretch>
            <a:fillRect/>
          </a:stretch>
        </p:blipFill>
        <p:spPr>
          <a:xfrm>
            <a:off x="0" y="0"/>
            <a:ext cx="12192001" cy="6858000"/>
          </a:xfrm>
          <a:prstGeom prst="rect">
            <a:avLst/>
          </a:prstGeom>
        </p:spPr>
      </p:pic>
      <p:sp>
        <p:nvSpPr>
          <p:cNvPr id="13" name="矩形 12"/>
          <p:cNvSpPr/>
          <p:nvPr/>
        </p:nvSpPr>
        <p:spPr>
          <a:xfrm>
            <a:off x="0" y="0"/>
            <a:ext cx="12192000" cy="6858000"/>
          </a:xfrm>
          <a:prstGeom prst="rect">
            <a:avLst/>
          </a:prstGeom>
          <a:solidFill>
            <a:srgbClr val="B10000">
              <a:alpha val="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文本框 37"/>
          <p:cNvSpPr txBox="1"/>
          <p:nvPr/>
        </p:nvSpPr>
        <p:spPr>
          <a:xfrm>
            <a:off x="572719" y="441733"/>
            <a:ext cx="4834167" cy="583565"/>
          </a:xfrm>
          <a:prstGeom prst="rect">
            <a:avLst/>
          </a:prstGeom>
          <a:noFill/>
        </p:spPr>
        <p:txBody>
          <a:bodyPr wrap="square" rtlCol="0">
            <a:spAutoFit/>
          </a:bodyPr>
          <a:lstStyle>
            <a:defPPr>
              <a:defRPr lang="zh-CN"/>
            </a:defPPr>
            <a:lvl1pPr>
              <a:defRPr sz="3200">
                <a:solidFill>
                  <a:schemeClr val="tx1">
                    <a:lumMod val="85000"/>
                    <a:lumOff val="15000"/>
                  </a:schemeClr>
                </a:solidFill>
                <a:latin typeface="思源黑体 CN Bold" panose="020B0800000000000000" pitchFamily="34" charset="-122"/>
                <a:ea typeface="思源黑体 CN Bold" panose="020B0800000000000000" pitchFamily="34" charset="-122"/>
              </a:defRPr>
            </a:lvl1pPr>
          </a:lstStyle>
          <a:p>
            <a:r>
              <a:rPr lang="zh-CN" altLang="en-US" dirty="0">
                <a:sym typeface="思源黑体 CN Normal" panose="020B0400000000000000" pitchFamily="34" charset="-122"/>
              </a:rPr>
              <a:t>总结</a:t>
            </a:r>
            <a:r>
              <a:rPr lang="zh-CN" altLang="en-US" dirty="0">
                <a:sym typeface="思源黑体 CN Normal" panose="020B0400000000000000" pitchFamily="34" charset="-122"/>
              </a:rPr>
              <a:t>结语</a:t>
            </a:r>
            <a:endParaRPr lang="zh-CN" altLang="en-US" dirty="0">
              <a:sym typeface="思源黑体 CN Normal" panose="020B0400000000000000" pitchFamily="34" charset="-122"/>
            </a:endParaRPr>
          </a:p>
        </p:txBody>
      </p:sp>
      <p:pic>
        <p:nvPicPr>
          <p:cNvPr id="45" name="图片 44" descr="图片包含 背景图案&#10;&#10;描述已自动生成"/>
          <p:cNvPicPr>
            <a:picLocks noChangeAspect="1"/>
          </p:cNvPicPr>
          <p:nvPr/>
        </p:nvPicPr>
        <p:blipFill>
          <a:blip r:embed="rId2" cstate="print">
            <a:extLst>
              <a:ext uri="{28A0092B-C50C-407E-A947-70E740481C1C}">
                <a14:useLocalDpi xmlns:a14="http://schemas.microsoft.com/office/drawing/2010/main" val="0"/>
              </a:ext>
            </a:extLst>
          </a:blip>
          <a:srcRect t="57563" r="28342"/>
          <a:stretch>
            <a:fillRect/>
          </a:stretch>
        </p:blipFill>
        <p:spPr>
          <a:xfrm flipH="1">
            <a:off x="0" y="1"/>
            <a:ext cx="2514599" cy="1046193"/>
          </a:xfrm>
          <a:custGeom>
            <a:avLst/>
            <a:gdLst>
              <a:gd name="connsiteX0" fmla="*/ 2514599 w 2514599"/>
              <a:gd name="connsiteY0" fmla="*/ 0 h 1046193"/>
              <a:gd name="connsiteX1" fmla="*/ 0 w 2514599"/>
              <a:gd name="connsiteY1" fmla="*/ 0 h 1046193"/>
              <a:gd name="connsiteX2" fmla="*/ 0 w 2514599"/>
              <a:gd name="connsiteY2" fmla="*/ 1046193 h 1046193"/>
              <a:gd name="connsiteX3" fmla="*/ 2514599 w 2514599"/>
              <a:gd name="connsiteY3" fmla="*/ 1046193 h 1046193"/>
            </a:gdLst>
            <a:ahLst/>
            <a:cxnLst>
              <a:cxn ang="0">
                <a:pos x="connsiteX0" y="connsiteY0"/>
              </a:cxn>
              <a:cxn ang="0">
                <a:pos x="connsiteX1" y="connsiteY1"/>
              </a:cxn>
              <a:cxn ang="0">
                <a:pos x="connsiteX2" y="connsiteY2"/>
              </a:cxn>
              <a:cxn ang="0">
                <a:pos x="connsiteX3" y="connsiteY3"/>
              </a:cxn>
            </a:cxnLst>
            <a:rect l="l" t="t" r="r" b="b"/>
            <a:pathLst>
              <a:path w="2514599" h="1046193">
                <a:moveTo>
                  <a:pt x="2514599" y="0"/>
                </a:moveTo>
                <a:lnTo>
                  <a:pt x="0" y="0"/>
                </a:lnTo>
                <a:lnTo>
                  <a:pt x="0" y="1046193"/>
                </a:lnTo>
                <a:lnTo>
                  <a:pt x="2514599" y="1046193"/>
                </a:lnTo>
                <a:close/>
              </a:path>
            </a:pathLst>
          </a:custGeom>
        </p:spPr>
      </p:pic>
      <p:sp>
        <p:nvSpPr>
          <p:cNvPr id="31" name="文本框 30"/>
          <p:cNvSpPr txBox="1"/>
          <p:nvPr/>
        </p:nvSpPr>
        <p:spPr>
          <a:xfrm>
            <a:off x="3868420" y="1579880"/>
            <a:ext cx="7491095" cy="4004945"/>
          </a:xfrm>
          <a:prstGeom prst="rect">
            <a:avLst/>
          </a:prstGeom>
          <a:noFill/>
        </p:spPr>
        <p:txBody>
          <a:bodyPr wrap="square" rtlCol="0">
            <a:spAutoFit/>
          </a:bodyPr>
          <a:lstStyle>
            <a:defPPr>
              <a:defRPr lang="zh-CN"/>
            </a:defPPr>
            <a:lvl1pPr>
              <a:lnSpc>
                <a:spcPct val="130000"/>
              </a:lnSpc>
              <a:defRPr sz="1400" b="0" i="0" spc="60">
                <a:solidFill>
                  <a:srgbClr val="333333"/>
                </a:solidFill>
                <a:effectLst/>
                <a:latin typeface="思源黑体 CN Normal" panose="020B0400000000000000" pitchFamily="34" charset="-122"/>
                <a:ea typeface="思源黑体 CN Normal" panose="020B0400000000000000" pitchFamily="34" charset="-122"/>
              </a:defRPr>
            </a:lvl1pPr>
          </a:lstStyle>
          <a:p>
            <a:r>
              <a:rPr lang="en-US" altLang="zh-CN" dirty="0">
                <a:solidFill>
                  <a:schemeClr val="tx1">
                    <a:lumMod val="85000"/>
                    <a:lumOff val="15000"/>
                  </a:schemeClr>
                </a:solidFill>
              </a:rPr>
              <a:t>        </a:t>
            </a:r>
            <a:r>
              <a:rPr lang="zh-CN" altLang="en-US" dirty="0">
                <a:solidFill>
                  <a:schemeClr val="tx1">
                    <a:lumMod val="85000"/>
                    <a:lumOff val="15000"/>
                  </a:schemeClr>
                </a:solidFill>
              </a:rPr>
              <a:t>党的十八大以来，习近平总书记把宣传思想文化工作摆在治国理政的重要位置，出席一系列重要会议、发表一系列重要讲话、作出一系列重要指示批示，对网信、文艺、新闻、哲学社会科学、思政、文化传承发展等各个领域，进行统筹谋划、分类指导、部署推进，倾注了巨大心血，投入了大量精力。</a:t>
            </a:r>
            <a:endParaRPr lang="zh-CN" altLang="en-US" dirty="0">
              <a:solidFill>
                <a:schemeClr val="tx1">
                  <a:lumMod val="85000"/>
                  <a:lumOff val="15000"/>
                </a:schemeClr>
              </a:solidFill>
            </a:endParaRPr>
          </a:p>
          <a:p>
            <a:r>
              <a:rPr lang="zh-CN" altLang="en-US" dirty="0">
                <a:solidFill>
                  <a:schemeClr val="tx1">
                    <a:lumMod val="85000"/>
                    <a:lumOff val="15000"/>
                  </a:schemeClr>
                </a:solidFill>
              </a:rPr>
              <a:t> </a:t>
            </a:r>
            <a:r>
              <a:rPr lang="en-US" altLang="zh-CN" dirty="0">
                <a:solidFill>
                  <a:schemeClr val="tx1">
                    <a:lumMod val="85000"/>
                    <a:lumOff val="15000"/>
                  </a:schemeClr>
                </a:solidFill>
              </a:rPr>
              <a:t>       </a:t>
            </a:r>
            <a:r>
              <a:rPr lang="zh-CN" altLang="en-US" dirty="0">
                <a:solidFill>
                  <a:schemeClr val="tx1">
                    <a:lumMod val="85000"/>
                    <a:lumOff val="15000"/>
                  </a:schemeClr>
                </a:solidFill>
              </a:rPr>
              <a:t>习近平文化思想明体达用、体用贯通，作为不断展开的、开放式的思想体系，实现了既坚守“根”“魂”，又兼容并包的理论逻辑， 在继承中发展、在发展中创新的历史逻辑，遵循实践是认识的目的和归宿的实践逻辑的有机统一。</a:t>
            </a:r>
            <a:endParaRPr lang="zh-CN" altLang="en-US" dirty="0">
              <a:solidFill>
                <a:schemeClr val="tx1">
                  <a:lumMod val="85000"/>
                  <a:lumOff val="15000"/>
                </a:schemeClr>
              </a:solidFill>
            </a:endParaRPr>
          </a:p>
          <a:p>
            <a:r>
              <a:rPr lang="zh-CN" altLang="en-US" dirty="0">
                <a:solidFill>
                  <a:schemeClr val="tx1">
                    <a:lumMod val="85000"/>
                    <a:lumOff val="15000"/>
                  </a:schemeClr>
                </a:solidFill>
              </a:rPr>
              <a:t> </a:t>
            </a:r>
            <a:r>
              <a:rPr lang="en-US" altLang="zh-CN" dirty="0">
                <a:solidFill>
                  <a:schemeClr val="tx1">
                    <a:lumMod val="85000"/>
                    <a:lumOff val="15000"/>
                  </a:schemeClr>
                </a:solidFill>
              </a:rPr>
              <a:t>       </a:t>
            </a:r>
            <a:r>
              <a:rPr lang="zh-CN" altLang="en-US" dirty="0">
                <a:solidFill>
                  <a:schemeClr val="tx1">
                    <a:lumMod val="85000"/>
                    <a:lumOff val="15000"/>
                  </a:schemeClr>
                </a:solidFill>
              </a:rPr>
              <a:t>要在深刻把握习近平文化思想三重逻辑架构的基础上体悟真理、实践真理，更好发挥习近平文化思想在我国社会主义文化建设中的强大伟力，聚焦做好新时代宣传思想文化工作，明确宣传思想文化工作“举旗帜、聚民心、育新人、兴文化、展形象”的使命任务；讲好中国故事、传播好中国声音，向世界展现真实、立体、全面的中国。</a:t>
            </a:r>
            <a:endParaRPr lang="zh-CN" altLang="en-US" dirty="0">
              <a:solidFill>
                <a:schemeClr val="tx1">
                  <a:lumMod val="85000"/>
                  <a:lumOff val="15000"/>
                </a:schemeClr>
              </a:solidFill>
            </a:endParaRPr>
          </a:p>
          <a:p>
            <a:r>
              <a:rPr lang="zh-CN" altLang="en-US" dirty="0">
                <a:solidFill>
                  <a:schemeClr val="tx1">
                    <a:lumMod val="85000"/>
                    <a:lumOff val="15000"/>
                  </a:schemeClr>
                </a:solidFill>
              </a:rPr>
              <a:t> </a:t>
            </a:r>
            <a:r>
              <a:rPr lang="en-US" altLang="zh-CN" dirty="0">
                <a:solidFill>
                  <a:schemeClr val="tx1">
                    <a:lumMod val="85000"/>
                    <a:lumOff val="15000"/>
                  </a:schemeClr>
                </a:solidFill>
              </a:rPr>
              <a:t>      </a:t>
            </a:r>
            <a:r>
              <a:rPr lang="zh-CN" altLang="en-US" dirty="0">
                <a:solidFill>
                  <a:schemeClr val="tx1">
                    <a:lumMod val="85000"/>
                    <a:lumOff val="15000"/>
                  </a:schemeClr>
                </a:solidFill>
              </a:rPr>
              <a:t>浙江作为“重要窗口”，有条件、有责任打造全国领先的省域现代国际传播战略体系，以“浙江之窗”展示“中国之治”。深化“浙江文化金名片”海外传播工程，全面打响“诗画江南、活力浙江”省域文化品牌。</a:t>
            </a:r>
            <a:endParaRPr lang="zh-CN" altLang="en-US" dirty="0">
              <a:solidFill>
                <a:schemeClr val="tx1">
                  <a:lumMod val="85000"/>
                  <a:lumOff val="15000"/>
                </a:schemeClr>
              </a:solidFill>
            </a:endParaRPr>
          </a:p>
        </p:txBody>
      </p:sp>
      <p:sp>
        <p:nvSpPr>
          <p:cNvPr id="32" name="文本框 31"/>
          <p:cNvSpPr txBox="1"/>
          <p:nvPr/>
        </p:nvSpPr>
        <p:spPr>
          <a:xfrm>
            <a:off x="3868420" y="1179830"/>
            <a:ext cx="4250055" cy="398780"/>
          </a:xfrm>
          <a:prstGeom prst="rect">
            <a:avLst/>
          </a:prstGeom>
          <a:noFill/>
        </p:spPr>
        <p:txBody>
          <a:bodyPr wrap="square" rtlCol="0">
            <a:spAutoFit/>
          </a:bodyPr>
          <a:lstStyle>
            <a:defPPr>
              <a:defRPr lang="zh-CN"/>
            </a:defPPr>
            <a:lvl1pPr>
              <a:defRPr sz="2000">
                <a:solidFill>
                  <a:srgbClr val="B10000"/>
                </a:solidFill>
                <a:latin typeface="思源黑体 CN Medium" panose="020B0600000000000000" pitchFamily="34" charset="-122"/>
                <a:ea typeface="思源黑体 CN Medium" panose="020B0600000000000000" pitchFamily="34" charset="-122"/>
              </a:defRPr>
            </a:lvl1pPr>
          </a:lstStyle>
          <a:p>
            <a:r>
              <a:rPr lang="zh-CN" altLang="en-US" dirty="0"/>
              <a:t>习近平文化思想在浙江应继续</a:t>
            </a:r>
            <a:r>
              <a:rPr lang="zh-CN" altLang="en-US" dirty="0"/>
              <a:t>践行</a:t>
            </a:r>
            <a:endParaRPr lang="zh-CN" altLang="en-US" dirty="0"/>
          </a:p>
        </p:txBody>
      </p:sp>
      <p:grpSp>
        <p:nvGrpSpPr>
          <p:cNvPr id="57" name="组合 56"/>
          <p:cNvGrpSpPr/>
          <p:nvPr/>
        </p:nvGrpSpPr>
        <p:grpSpPr>
          <a:xfrm>
            <a:off x="354096" y="1580009"/>
            <a:ext cx="3103078" cy="4655705"/>
            <a:chOff x="321744" y="1435274"/>
            <a:chExt cx="3103078" cy="4655705"/>
          </a:xfrm>
        </p:grpSpPr>
        <p:sp>
          <p:nvSpPr>
            <p:cNvPr id="56" name="矩形 55"/>
            <p:cNvSpPr/>
            <p:nvPr/>
          </p:nvSpPr>
          <p:spPr>
            <a:xfrm>
              <a:off x="405630" y="1435274"/>
              <a:ext cx="3019192" cy="4587526"/>
            </a:xfrm>
            <a:prstGeom prst="rect">
              <a:avLst/>
            </a:prstGeom>
            <a:solidFill>
              <a:srgbClr val="B1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321744" y="1503453"/>
              <a:ext cx="3019192" cy="4587526"/>
            </a:xfrm>
            <a:prstGeom prst="rect">
              <a:avLst/>
            </a:prstGeom>
            <a:blipFill dpi="0" rotWithShape="1">
              <a:blip r:embed="rId3"/>
              <a:srcRect/>
              <a:tile tx="0" ty="0" sx="100000" sy="100000" flip="none"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44" name="图片 43" descr="图片包含 图形用户界面&#10;&#10;描述已自动生成"/>
          <p:cNvPicPr>
            <a:picLocks noChangeAspect="1"/>
          </p:cNvPicPr>
          <p:nvPr/>
        </p:nvPicPr>
        <p:blipFill rotWithShape="1">
          <a:blip r:embed="rId4">
            <a:extLst>
              <a:ext uri="{28A0092B-C50C-407E-A947-70E740481C1C}">
                <a14:useLocalDpi xmlns:a14="http://schemas.microsoft.com/office/drawing/2010/main" val="0"/>
              </a:ext>
            </a:extLst>
          </a:blip>
          <a:srcRect l="2236" t="38926" r="2236" b="49834"/>
          <a:stretch>
            <a:fillRect/>
          </a:stretch>
        </p:blipFill>
        <p:spPr>
          <a:xfrm>
            <a:off x="0" y="5423486"/>
            <a:ext cx="12192000" cy="1434514"/>
          </a:xfrm>
          <a:custGeom>
            <a:avLst/>
            <a:gdLst>
              <a:gd name="connsiteX0" fmla="*/ 0 w 12192000"/>
              <a:gd name="connsiteY0" fmla="*/ 0 h 1434514"/>
              <a:gd name="connsiteX1" fmla="*/ 12192000 w 12192000"/>
              <a:gd name="connsiteY1" fmla="*/ 0 h 1434514"/>
              <a:gd name="connsiteX2" fmla="*/ 12192000 w 12192000"/>
              <a:gd name="connsiteY2" fmla="*/ 1434514 h 1434514"/>
              <a:gd name="connsiteX3" fmla="*/ 0 w 12192000"/>
              <a:gd name="connsiteY3" fmla="*/ 1434514 h 1434514"/>
            </a:gdLst>
            <a:ahLst/>
            <a:cxnLst>
              <a:cxn ang="0">
                <a:pos x="connsiteX0" y="connsiteY0"/>
              </a:cxn>
              <a:cxn ang="0">
                <a:pos x="connsiteX1" y="connsiteY1"/>
              </a:cxn>
              <a:cxn ang="0">
                <a:pos x="connsiteX2" y="connsiteY2"/>
              </a:cxn>
              <a:cxn ang="0">
                <a:pos x="connsiteX3" y="connsiteY3"/>
              </a:cxn>
            </a:cxnLst>
            <a:rect l="l" t="t" r="r" b="b"/>
            <a:pathLst>
              <a:path w="12192000" h="1434514">
                <a:moveTo>
                  <a:pt x="0" y="0"/>
                </a:moveTo>
                <a:lnTo>
                  <a:pt x="12192000" y="0"/>
                </a:lnTo>
                <a:lnTo>
                  <a:pt x="12192000" y="1434514"/>
                </a:lnTo>
                <a:lnTo>
                  <a:pt x="0" y="1434514"/>
                </a:lnTo>
                <a:close/>
              </a:path>
            </a:pathLst>
          </a:cu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airplan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1" grpId="1"/>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图片 3" descr="山上的城堡&#10;&#10;描述已自动生成"/>
          <p:cNvPicPr>
            <a:picLocks noChangeAspect="1"/>
          </p:cNvPicPr>
          <p:nvPr/>
        </p:nvPicPr>
        <p:blipFill rotWithShape="1">
          <a:blip r:embed="rId1">
            <a:alphaModFix amt="3000"/>
            <a:extLst>
              <a:ext uri="{28A0092B-C50C-407E-A947-70E740481C1C}">
                <a14:useLocalDpi xmlns:a14="http://schemas.microsoft.com/office/drawing/2010/main" val="0"/>
              </a:ext>
            </a:extLst>
          </a:blip>
          <a:srcRect l="6235" r="6235"/>
          <a:stretch>
            <a:fillRect/>
          </a:stretch>
        </p:blipFill>
        <p:spPr>
          <a:xfrm>
            <a:off x="0" y="0"/>
            <a:ext cx="12192001" cy="6858000"/>
          </a:xfrm>
          <a:prstGeom prst="rect">
            <a:avLst/>
          </a:prstGeom>
        </p:spPr>
      </p:pic>
      <p:sp>
        <p:nvSpPr>
          <p:cNvPr id="27" name="矩形 26"/>
          <p:cNvSpPr/>
          <p:nvPr/>
        </p:nvSpPr>
        <p:spPr>
          <a:xfrm>
            <a:off x="0" y="0"/>
            <a:ext cx="12192000" cy="6858000"/>
          </a:xfrm>
          <a:prstGeom prst="rect">
            <a:avLst/>
          </a:prstGeom>
          <a:solidFill>
            <a:srgbClr val="B10000">
              <a:alpha val="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p:cNvSpPr txBox="1"/>
          <p:nvPr/>
        </p:nvSpPr>
        <p:spPr>
          <a:xfrm>
            <a:off x="685090" y="578481"/>
            <a:ext cx="2420504" cy="1015663"/>
          </a:xfrm>
          <a:prstGeom prst="rect">
            <a:avLst/>
          </a:prstGeom>
          <a:noFill/>
          <a:effectLst/>
        </p:spPr>
        <p:txBody>
          <a:bodyPr wrap="square" rtlCol="0">
            <a:spAutoFit/>
          </a:bodyPr>
          <a:lstStyle/>
          <a:p>
            <a:r>
              <a:rPr lang="zh-CN" altLang="en-US" sz="6000" dirty="0">
                <a:solidFill>
                  <a:srgbClr val="B10000"/>
                </a:solidFill>
                <a:latin typeface="思源宋体 CN Heavy" panose="02020900000000000000" pitchFamily="18" charset="-122"/>
                <a:ea typeface="思源宋体 CN Heavy" panose="02020900000000000000" pitchFamily="18" charset="-122"/>
              </a:rPr>
              <a:t>目录</a:t>
            </a:r>
            <a:endParaRPr lang="zh-CN" altLang="en-US" sz="6000" dirty="0">
              <a:solidFill>
                <a:srgbClr val="B10000"/>
              </a:solidFill>
              <a:latin typeface="思源宋体 CN Heavy" panose="02020900000000000000" pitchFamily="18" charset="-122"/>
              <a:ea typeface="思源宋体 CN Heavy" panose="02020900000000000000" pitchFamily="18" charset="-122"/>
            </a:endParaRPr>
          </a:p>
        </p:txBody>
      </p:sp>
      <p:grpSp>
        <p:nvGrpSpPr>
          <p:cNvPr id="2" name="组合 1"/>
          <p:cNvGrpSpPr/>
          <p:nvPr/>
        </p:nvGrpSpPr>
        <p:grpSpPr>
          <a:xfrm>
            <a:off x="10602028" y="516449"/>
            <a:ext cx="855120" cy="927501"/>
            <a:chOff x="10602028" y="516449"/>
            <a:chExt cx="855120" cy="927501"/>
          </a:xfrm>
        </p:grpSpPr>
        <p:sp>
          <p:nvSpPr>
            <p:cNvPr id="16" name="任意多边形: 形状 15"/>
            <p:cNvSpPr/>
            <p:nvPr/>
          </p:nvSpPr>
          <p:spPr>
            <a:xfrm rot="20792673">
              <a:off x="10602028" y="516449"/>
              <a:ext cx="378428" cy="430815"/>
            </a:xfrm>
            <a:custGeom>
              <a:avLst/>
              <a:gdLst>
                <a:gd name="connsiteX0" fmla="*/ 245745 w 378428"/>
                <a:gd name="connsiteY0" fmla="*/ 138303 h 430815"/>
                <a:gd name="connsiteX1" fmla="*/ 280226 w 378428"/>
                <a:gd name="connsiteY1" fmla="*/ 82201 h 430815"/>
                <a:gd name="connsiteX2" fmla="*/ 335661 w 378428"/>
                <a:gd name="connsiteY2" fmla="*/ 4096 h 430815"/>
                <a:gd name="connsiteX3" fmla="*/ 329756 w 378428"/>
                <a:gd name="connsiteY3" fmla="*/ 24955 h 430815"/>
                <a:gd name="connsiteX4" fmla="*/ 350615 w 378428"/>
                <a:gd name="connsiteY4" fmla="*/ 0 h 430815"/>
                <a:gd name="connsiteX5" fmla="*/ 347472 w 378428"/>
                <a:gd name="connsiteY5" fmla="*/ 28956 h 430815"/>
                <a:gd name="connsiteX6" fmla="*/ 356711 w 378428"/>
                <a:gd name="connsiteY6" fmla="*/ 20098 h 430815"/>
                <a:gd name="connsiteX7" fmla="*/ 348615 w 378428"/>
                <a:gd name="connsiteY7" fmla="*/ 42482 h 430815"/>
                <a:gd name="connsiteX8" fmla="*/ 364522 w 378428"/>
                <a:gd name="connsiteY8" fmla="*/ 35814 h 430815"/>
                <a:gd name="connsiteX9" fmla="*/ 356997 w 378428"/>
                <a:gd name="connsiteY9" fmla="*/ 56007 h 430815"/>
                <a:gd name="connsiteX10" fmla="*/ 363474 w 378428"/>
                <a:gd name="connsiteY10" fmla="*/ 54197 h 430815"/>
                <a:gd name="connsiteX11" fmla="*/ 354425 w 378428"/>
                <a:gd name="connsiteY11" fmla="*/ 75819 h 430815"/>
                <a:gd name="connsiteX12" fmla="*/ 366998 w 378428"/>
                <a:gd name="connsiteY12" fmla="*/ 74867 h 430815"/>
                <a:gd name="connsiteX13" fmla="*/ 357188 w 378428"/>
                <a:gd name="connsiteY13" fmla="*/ 98108 h 430815"/>
                <a:gd name="connsiteX14" fmla="*/ 363379 w 378428"/>
                <a:gd name="connsiteY14" fmla="*/ 100489 h 430815"/>
                <a:gd name="connsiteX15" fmla="*/ 359283 w 378428"/>
                <a:gd name="connsiteY15" fmla="*/ 107633 h 430815"/>
                <a:gd name="connsiteX16" fmla="*/ 357378 w 378428"/>
                <a:gd name="connsiteY16" fmla="*/ 121539 h 430815"/>
                <a:gd name="connsiteX17" fmla="*/ 349472 w 378428"/>
                <a:gd name="connsiteY17" fmla="*/ 131159 h 430815"/>
                <a:gd name="connsiteX18" fmla="*/ 353854 w 378428"/>
                <a:gd name="connsiteY18" fmla="*/ 139637 h 430815"/>
                <a:gd name="connsiteX19" fmla="*/ 343567 w 378428"/>
                <a:gd name="connsiteY19" fmla="*/ 145542 h 430815"/>
                <a:gd name="connsiteX20" fmla="*/ 351473 w 378428"/>
                <a:gd name="connsiteY20" fmla="*/ 153543 h 430815"/>
                <a:gd name="connsiteX21" fmla="*/ 342614 w 378428"/>
                <a:gd name="connsiteY21" fmla="*/ 159544 h 430815"/>
                <a:gd name="connsiteX22" fmla="*/ 349377 w 378428"/>
                <a:gd name="connsiteY22" fmla="*/ 170879 h 430815"/>
                <a:gd name="connsiteX23" fmla="*/ 340138 w 378428"/>
                <a:gd name="connsiteY23" fmla="*/ 174212 h 430815"/>
                <a:gd name="connsiteX24" fmla="*/ 332994 w 378428"/>
                <a:gd name="connsiteY24" fmla="*/ 186119 h 430815"/>
                <a:gd name="connsiteX25" fmla="*/ 330613 w 378428"/>
                <a:gd name="connsiteY25" fmla="*/ 197930 h 430815"/>
                <a:gd name="connsiteX26" fmla="*/ 308229 w 378428"/>
                <a:gd name="connsiteY26" fmla="*/ 234506 h 430815"/>
                <a:gd name="connsiteX27" fmla="*/ 285750 w 378428"/>
                <a:gd name="connsiteY27" fmla="*/ 248983 h 430815"/>
                <a:gd name="connsiteX28" fmla="*/ 303371 w 378428"/>
                <a:gd name="connsiteY28" fmla="*/ 269748 h 430815"/>
                <a:gd name="connsiteX29" fmla="*/ 378428 w 378428"/>
                <a:gd name="connsiteY29" fmla="*/ 300895 h 430815"/>
                <a:gd name="connsiteX30" fmla="*/ 370999 w 378428"/>
                <a:gd name="connsiteY30" fmla="*/ 308229 h 430815"/>
                <a:gd name="connsiteX31" fmla="*/ 374809 w 378428"/>
                <a:gd name="connsiteY31" fmla="*/ 314420 h 430815"/>
                <a:gd name="connsiteX32" fmla="*/ 369094 w 378428"/>
                <a:gd name="connsiteY32" fmla="*/ 342233 h 430815"/>
                <a:gd name="connsiteX33" fmla="*/ 365379 w 378428"/>
                <a:gd name="connsiteY33" fmla="*/ 353473 h 430815"/>
                <a:gd name="connsiteX34" fmla="*/ 358331 w 378428"/>
                <a:gd name="connsiteY34" fmla="*/ 361093 h 430815"/>
                <a:gd name="connsiteX35" fmla="*/ 330232 w 378428"/>
                <a:gd name="connsiteY35" fmla="*/ 379857 h 430815"/>
                <a:gd name="connsiteX36" fmla="*/ 298799 w 378428"/>
                <a:gd name="connsiteY36" fmla="*/ 373666 h 430815"/>
                <a:gd name="connsiteX37" fmla="*/ 287084 w 378428"/>
                <a:gd name="connsiteY37" fmla="*/ 347186 h 430815"/>
                <a:gd name="connsiteX38" fmla="*/ 271653 w 378428"/>
                <a:gd name="connsiteY38" fmla="*/ 329089 h 430815"/>
                <a:gd name="connsiteX39" fmla="*/ 245078 w 378428"/>
                <a:gd name="connsiteY39" fmla="*/ 304324 h 430815"/>
                <a:gd name="connsiteX40" fmla="*/ 237077 w 378428"/>
                <a:gd name="connsiteY40" fmla="*/ 324803 h 430815"/>
                <a:gd name="connsiteX41" fmla="*/ 232696 w 378428"/>
                <a:gd name="connsiteY41" fmla="*/ 331375 h 430815"/>
                <a:gd name="connsiteX42" fmla="*/ 211169 w 378428"/>
                <a:gd name="connsiteY42" fmla="*/ 345091 h 430815"/>
                <a:gd name="connsiteX43" fmla="*/ 197453 w 378428"/>
                <a:gd name="connsiteY43" fmla="*/ 354425 h 430815"/>
                <a:gd name="connsiteX44" fmla="*/ 190310 w 378428"/>
                <a:gd name="connsiteY44" fmla="*/ 364427 h 430815"/>
                <a:gd name="connsiteX45" fmla="*/ 179165 w 378428"/>
                <a:gd name="connsiteY45" fmla="*/ 371475 h 430815"/>
                <a:gd name="connsiteX46" fmla="*/ 167926 w 378428"/>
                <a:gd name="connsiteY46" fmla="*/ 373094 h 430815"/>
                <a:gd name="connsiteX47" fmla="*/ 163259 w 378428"/>
                <a:gd name="connsiteY47" fmla="*/ 386144 h 430815"/>
                <a:gd name="connsiteX48" fmla="*/ 150971 w 378428"/>
                <a:gd name="connsiteY48" fmla="*/ 387001 h 430815"/>
                <a:gd name="connsiteX49" fmla="*/ 132683 w 378428"/>
                <a:gd name="connsiteY49" fmla="*/ 405479 h 430815"/>
                <a:gd name="connsiteX50" fmla="*/ 119444 w 378428"/>
                <a:gd name="connsiteY50" fmla="*/ 404813 h 430815"/>
                <a:gd name="connsiteX51" fmla="*/ 111252 w 378428"/>
                <a:gd name="connsiteY51" fmla="*/ 413576 h 430815"/>
                <a:gd name="connsiteX52" fmla="*/ 101822 w 378428"/>
                <a:gd name="connsiteY52" fmla="*/ 409004 h 430815"/>
                <a:gd name="connsiteX53" fmla="*/ 79629 w 378428"/>
                <a:gd name="connsiteY53" fmla="*/ 424910 h 430815"/>
                <a:gd name="connsiteX54" fmla="*/ 77915 w 378428"/>
                <a:gd name="connsiteY54" fmla="*/ 416243 h 430815"/>
                <a:gd name="connsiteX55" fmla="*/ 55436 w 378428"/>
                <a:gd name="connsiteY55" fmla="*/ 429673 h 430815"/>
                <a:gd name="connsiteX56" fmla="*/ 57245 w 378428"/>
                <a:gd name="connsiteY56" fmla="*/ 423386 h 430815"/>
                <a:gd name="connsiteX57" fmla="*/ 44863 w 378428"/>
                <a:gd name="connsiteY57" fmla="*/ 430054 h 430815"/>
                <a:gd name="connsiteX58" fmla="*/ 42863 w 378428"/>
                <a:gd name="connsiteY58" fmla="*/ 422624 h 430815"/>
                <a:gd name="connsiteX59" fmla="*/ 27241 w 378428"/>
                <a:gd name="connsiteY59" fmla="*/ 430816 h 430815"/>
                <a:gd name="connsiteX60" fmla="*/ 32576 w 378428"/>
                <a:gd name="connsiteY60" fmla="*/ 414719 h 430815"/>
                <a:gd name="connsiteX61" fmla="*/ 7620 w 378428"/>
                <a:gd name="connsiteY61" fmla="*/ 427863 h 430815"/>
                <a:gd name="connsiteX62" fmla="*/ 23051 w 378428"/>
                <a:gd name="connsiteY62" fmla="*/ 399669 h 430815"/>
                <a:gd name="connsiteX63" fmla="*/ 0 w 378428"/>
                <a:gd name="connsiteY63" fmla="*/ 411575 h 430815"/>
                <a:gd name="connsiteX64" fmla="*/ 70104 w 378428"/>
                <a:gd name="connsiteY64" fmla="*/ 340138 h 430815"/>
                <a:gd name="connsiteX65" fmla="*/ 144875 w 378428"/>
                <a:gd name="connsiteY65" fmla="*/ 264414 h 430815"/>
                <a:gd name="connsiteX66" fmla="*/ 167831 w 378428"/>
                <a:gd name="connsiteY66" fmla="*/ 250317 h 430815"/>
                <a:gd name="connsiteX67" fmla="*/ 176784 w 378428"/>
                <a:gd name="connsiteY67" fmla="*/ 226314 h 430815"/>
                <a:gd name="connsiteX68" fmla="*/ 167545 w 378428"/>
                <a:gd name="connsiteY68" fmla="*/ 210979 h 430815"/>
                <a:gd name="connsiteX69" fmla="*/ 157448 w 378428"/>
                <a:gd name="connsiteY69" fmla="*/ 191167 h 430815"/>
                <a:gd name="connsiteX70" fmla="*/ 138494 w 378428"/>
                <a:gd name="connsiteY70" fmla="*/ 183356 h 430815"/>
                <a:gd name="connsiteX71" fmla="*/ 180499 w 378428"/>
                <a:gd name="connsiteY71" fmla="*/ 173355 h 430815"/>
                <a:gd name="connsiteX72" fmla="*/ 220504 w 378428"/>
                <a:gd name="connsiteY72" fmla="*/ 184595 h 430815"/>
                <a:gd name="connsiteX73" fmla="*/ 245745 w 378428"/>
                <a:gd name="connsiteY73" fmla="*/ 138303 h 430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378428" h="430815">
                  <a:moveTo>
                    <a:pt x="245745" y="138303"/>
                  </a:moveTo>
                  <a:cubicBezTo>
                    <a:pt x="254699" y="118205"/>
                    <a:pt x="267557" y="100203"/>
                    <a:pt x="280226" y="82201"/>
                  </a:cubicBezTo>
                  <a:cubicBezTo>
                    <a:pt x="298704" y="56198"/>
                    <a:pt x="317183" y="30099"/>
                    <a:pt x="335661" y="4096"/>
                  </a:cubicBezTo>
                  <a:cubicBezTo>
                    <a:pt x="336518" y="11430"/>
                    <a:pt x="334328" y="19145"/>
                    <a:pt x="329756" y="24955"/>
                  </a:cubicBezTo>
                  <a:cubicBezTo>
                    <a:pt x="338042" y="17812"/>
                    <a:pt x="345091" y="9430"/>
                    <a:pt x="350615" y="0"/>
                  </a:cubicBezTo>
                  <a:cubicBezTo>
                    <a:pt x="351377" y="9716"/>
                    <a:pt x="350234" y="19622"/>
                    <a:pt x="347472" y="28956"/>
                  </a:cubicBezTo>
                  <a:cubicBezTo>
                    <a:pt x="350520" y="26003"/>
                    <a:pt x="353663" y="23051"/>
                    <a:pt x="356711" y="20098"/>
                  </a:cubicBezTo>
                  <a:cubicBezTo>
                    <a:pt x="354806" y="27813"/>
                    <a:pt x="352139" y="35338"/>
                    <a:pt x="348615" y="42482"/>
                  </a:cubicBezTo>
                  <a:cubicBezTo>
                    <a:pt x="353949" y="40291"/>
                    <a:pt x="359188" y="38005"/>
                    <a:pt x="364522" y="35814"/>
                  </a:cubicBezTo>
                  <a:cubicBezTo>
                    <a:pt x="362045" y="42577"/>
                    <a:pt x="359569" y="49340"/>
                    <a:pt x="356997" y="56007"/>
                  </a:cubicBezTo>
                  <a:cubicBezTo>
                    <a:pt x="359188" y="55436"/>
                    <a:pt x="361283" y="54769"/>
                    <a:pt x="363474" y="54197"/>
                  </a:cubicBezTo>
                  <a:cubicBezTo>
                    <a:pt x="362522" y="62008"/>
                    <a:pt x="359378" y="69628"/>
                    <a:pt x="354425" y="75819"/>
                  </a:cubicBezTo>
                  <a:cubicBezTo>
                    <a:pt x="358616" y="75533"/>
                    <a:pt x="362807" y="75152"/>
                    <a:pt x="366998" y="74867"/>
                  </a:cubicBezTo>
                  <a:cubicBezTo>
                    <a:pt x="365950" y="83344"/>
                    <a:pt x="362522" y="91440"/>
                    <a:pt x="357188" y="98108"/>
                  </a:cubicBezTo>
                  <a:cubicBezTo>
                    <a:pt x="359283" y="98870"/>
                    <a:pt x="361379" y="99727"/>
                    <a:pt x="363379" y="100489"/>
                  </a:cubicBezTo>
                  <a:cubicBezTo>
                    <a:pt x="364426" y="103251"/>
                    <a:pt x="361093" y="105347"/>
                    <a:pt x="359283" y="107633"/>
                  </a:cubicBezTo>
                  <a:cubicBezTo>
                    <a:pt x="356330" y="111347"/>
                    <a:pt x="357473" y="116777"/>
                    <a:pt x="357378" y="121539"/>
                  </a:cubicBezTo>
                  <a:cubicBezTo>
                    <a:pt x="357283" y="126302"/>
                    <a:pt x="354140" y="132207"/>
                    <a:pt x="349472" y="131159"/>
                  </a:cubicBezTo>
                  <a:cubicBezTo>
                    <a:pt x="350901" y="134017"/>
                    <a:pt x="352425" y="136779"/>
                    <a:pt x="353854" y="139637"/>
                  </a:cubicBezTo>
                  <a:cubicBezTo>
                    <a:pt x="350425" y="141637"/>
                    <a:pt x="346996" y="143542"/>
                    <a:pt x="343567" y="145542"/>
                  </a:cubicBezTo>
                  <a:cubicBezTo>
                    <a:pt x="346234" y="148209"/>
                    <a:pt x="348901" y="150876"/>
                    <a:pt x="351473" y="153543"/>
                  </a:cubicBezTo>
                  <a:cubicBezTo>
                    <a:pt x="348520" y="155543"/>
                    <a:pt x="345567" y="157544"/>
                    <a:pt x="342614" y="159544"/>
                  </a:cubicBezTo>
                  <a:cubicBezTo>
                    <a:pt x="344900" y="163354"/>
                    <a:pt x="347091" y="167069"/>
                    <a:pt x="349377" y="170879"/>
                  </a:cubicBezTo>
                  <a:cubicBezTo>
                    <a:pt x="346329" y="172022"/>
                    <a:pt x="343186" y="173069"/>
                    <a:pt x="340138" y="174212"/>
                  </a:cubicBezTo>
                  <a:cubicBezTo>
                    <a:pt x="341567" y="179165"/>
                    <a:pt x="338042" y="184976"/>
                    <a:pt x="332994" y="186119"/>
                  </a:cubicBezTo>
                  <a:cubicBezTo>
                    <a:pt x="332232" y="190024"/>
                    <a:pt x="331375" y="194024"/>
                    <a:pt x="330613" y="197930"/>
                  </a:cubicBezTo>
                  <a:cubicBezTo>
                    <a:pt x="323183" y="210122"/>
                    <a:pt x="315659" y="222314"/>
                    <a:pt x="308229" y="234506"/>
                  </a:cubicBezTo>
                  <a:cubicBezTo>
                    <a:pt x="303181" y="242792"/>
                    <a:pt x="294894" y="252317"/>
                    <a:pt x="285750" y="248983"/>
                  </a:cubicBezTo>
                  <a:cubicBezTo>
                    <a:pt x="283083" y="258604"/>
                    <a:pt x="294132" y="265938"/>
                    <a:pt x="303371" y="269748"/>
                  </a:cubicBezTo>
                  <a:cubicBezTo>
                    <a:pt x="328422" y="280130"/>
                    <a:pt x="353378" y="290513"/>
                    <a:pt x="378428" y="300895"/>
                  </a:cubicBezTo>
                  <a:cubicBezTo>
                    <a:pt x="375952" y="303371"/>
                    <a:pt x="373475" y="305753"/>
                    <a:pt x="370999" y="308229"/>
                  </a:cubicBezTo>
                  <a:cubicBezTo>
                    <a:pt x="372237" y="310325"/>
                    <a:pt x="373571" y="312325"/>
                    <a:pt x="374809" y="314420"/>
                  </a:cubicBezTo>
                  <a:cubicBezTo>
                    <a:pt x="372904" y="323660"/>
                    <a:pt x="370999" y="332994"/>
                    <a:pt x="369094" y="342233"/>
                  </a:cubicBezTo>
                  <a:cubicBezTo>
                    <a:pt x="368332" y="346139"/>
                    <a:pt x="367475" y="350044"/>
                    <a:pt x="365379" y="353473"/>
                  </a:cubicBezTo>
                  <a:cubicBezTo>
                    <a:pt x="363569" y="356426"/>
                    <a:pt x="360902" y="358807"/>
                    <a:pt x="358331" y="361093"/>
                  </a:cubicBezTo>
                  <a:cubicBezTo>
                    <a:pt x="349758" y="368522"/>
                    <a:pt x="340995" y="376142"/>
                    <a:pt x="330232" y="379857"/>
                  </a:cubicBezTo>
                  <a:cubicBezTo>
                    <a:pt x="319469" y="383477"/>
                    <a:pt x="306229" y="382143"/>
                    <a:pt x="298799" y="373666"/>
                  </a:cubicBezTo>
                  <a:cubicBezTo>
                    <a:pt x="292322" y="366332"/>
                    <a:pt x="291560" y="355759"/>
                    <a:pt x="287084" y="347186"/>
                  </a:cubicBezTo>
                  <a:cubicBezTo>
                    <a:pt x="283464" y="340043"/>
                    <a:pt x="277463" y="334518"/>
                    <a:pt x="271653" y="329089"/>
                  </a:cubicBezTo>
                  <a:cubicBezTo>
                    <a:pt x="262795" y="320802"/>
                    <a:pt x="253937" y="312611"/>
                    <a:pt x="245078" y="304324"/>
                  </a:cubicBezTo>
                  <a:cubicBezTo>
                    <a:pt x="242411" y="311182"/>
                    <a:pt x="239744" y="317945"/>
                    <a:pt x="237077" y="324803"/>
                  </a:cubicBezTo>
                  <a:cubicBezTo>
                    <a:pt x="235649" y="326993"/>
                    <a:pt x="234125" y="329184"/>
                    <a:pt x="232696" y="331375"/>
                  </a:cubicBezTo>
                  <a:cubicBezTo>
                    <a:pt x="227648" y="338995"/>
                    <a:pt x="219932" y="347567"/>
                    <a:pt x="211169" y="345091"/>
                  </a:cubicBezTo>
                  <a:cubicBezTo>
                    <a:pt x="212408" y="351949"/>
                    <a:pt x="203359" y="358045"/>
                    <a:pt x="197453" y="354425"/>
                  </a:cubicBezTo>
                  <a:cubicBezTo>
                    <a:pt x="198215" y="358712"/>
                    <a:pt x="194024" y="362140"/>
                    <a:pt x="190310" y="364427"/>
                  </a:cubicBezTo>
                  <a:cubicBezTo>
                    <a:pt x="186595" y="366808"/>
                    <a:pt x="182880" y="369094"/>
                    <a:pt x="179165" y="371475"/>
                  </a:cubicBezTo>
                  <a:cubicBezTo>
                    <a:pt x="175736" y="373666"/>
                    <a:pt x="170974" y="375761"/>
                    <a:pt x="167926" y="373094"/>
                  </a:cubicBezTo>
                  <a:cubicBezTo>
                    <a:pt x="167164" y="377762"/>
                    <a:pt x="166402" y="382619"/>
                    <a:pt x="163259" y="386144"/>
                  </a:cubicBezTo>
                  <a:cubicBezTo>
                    <a:pt x="160115" y="389668"/>
                    <a:pt x="153829" y="390715"/>
                    <a:pt x="150971" y="387001"/>
                  </a:cubicBezTo>
                  <a:cubicBezTo>
                    <a:pt x="147923" y="395288"/>
                    <a:pt x="140113" y="400622"/>
                    <a:pt x="132683" y="405479"/>
                  </a:cubicBezTo>
                  <a:cubicBezTo>
                    <a:pt x="128302" y="408337"/>
                    <a:pt x="120396" y="409956"/>
                    <a:pt x="119444" y="404813"/>
                  </a:cubicBezTo>
                  <a:cubicBezTo>
                    <a:pt x="117348" y="408337"/>
                    <a:pt x="114967" y="412052"/>
                    <a:pt x="111252" y="413576"/>
                  </a:cubicBezTo>
                  <a:cubicBezTo>
                    <a:pt x="107537" y="415100"/>
                    <a:pt x="102013" y="413099"/>
                    <a:pt x="101822" y="409004"/>
                  </a:cubicBezTo>
                  <a:cubicBezTo>
                    <a:pt x="96393" y="416528"/>
                    <a:pt x="88487" y="422148"/>
                    <a:pt x="79629" y="424910"/>
                  </a:cubicBezTo>
                  <a:cubicBezTo>
                    <a:pt x="79058" y="422053"/>
                    <a:pt x="78486" y="419100"/>
                    <a:pt x="77915" y="416243"/>
                  </a:cubicBezTo>
                  <a:cubicBezTo>
                    <a:pt x="74581" y="425101"/>
                    <a:pt x="64770" y="430911"/>
                    <a:pt x="55436" y="429673"/>
                  </a:cubicBezTo>
                  <a:cubicBezTo>
                    <a:pt x="56960" y="427958"/>
                    <a:pt x="57626" y="425577"/>
                    <a:pt x="57245" y="423386"/>
                  </a:cubicBezTo>
                  <a:cubicBezTo>
                    <a:pt x="53150" y="425577"/>
                    <a:pt x="48959" y="427768"/>
                    <a:pt x="44863" y="430054"/>
                  </a:cubicBezTo>
                  <a:cubicBezTo>
                    <a:pt x="44196" y="427577"/>
                    <a:pt x="43529" y="425101"/>
                    <a:pt x="42863" y="422624"/>
                  </a:cubicBezTo>
                  <a:cubicBezTo>
                    <a:pt x="39243" y="427482"/>
                    <a:pt x="33338" y="430625"/>
                    <a:pt x="27241" y="430816"/>
                  </a:cubicBezTo>
                  <a:cubicBezTo>
                    <a:pt x="29051" y="425482"/>
                    <a:pt x="30861" y="420053"/>
                    <a:pt x="32576" y="414719"/>
                  </a:cubicBezTo>
                  <a:cubicBezTo>
                    <a:pt x="25527" y="421100"/>
                    <a:pt x="16859" y="425672"/>
                    <a:pt x="7620" y="427863"/>
                  </a:cubicBezTo>
                  <a:cubicBezTo>
                    <a:pt x="14192" y="419290"/>
                    <a:pt x="19431" y="409765"/>
                    <a:pt x="23051" y="399669"/>
                  </a:cubicBezTo>
                  <a:cubicBezTo>
                    <a:pt x="16097" y="405003"/>
                    <a:pt x="8287" y="409004"/>
                    <a:pt x="0" y="411575"/>
                  </a:cubicBezTo>
                  <a:cubicBezTo>
                    <a:pt x="25432" y="389858"/>
                    <a:pt x="48863" y="365855"/>
                    <a:pt x="70104" y="340138"/>
                  </a:cubicBezTo>
                  <a:cubicBezTo>
                    <a:pt x="92774" y="312611"/>
                    <a:pt x="113824" y="282035"/>
                    <a:pt x="144875" y="264414"/>
                  </a:cubicBezTo>
                  <a:cubicBezTo>
                    <a:pt x="152686" y="259937"/>
                    <a:pt x="161163" y="256318"/>
                    <a:pt x="167831" y="250317"/>
                  </a:cubicBezTo>
                  <a:cubicBezTo>
                    <a:pt x="174498" y="244316"/>
                    <a:pt x="179261" y="234982"/>
                    <a:pt x="176784" y="226314"/>
                  </a:cubicBezTo>
                  <a:cubicBezTo>
                    <a:pt x="175165" y="220599"/>
                    <a:pt x="170688" y="216122"/>
                    <a:pt x="167545" y="210979"/>
                  </a:cubicBezTo>
                  <a:cubicBezTo>
                    <a:pt x="163640" y="204692"/>
                    <a:pt x="161735" y="197263"/>
                    <a:pt x="157448" y="191167"/>
                  </a:cubicBezTo>
                  <a:cubicBezTo>
                    <a:pt x="153162" y="185071"/>
                    <a:pt x="145256" y="180404"/>
                    <a:pt x="138494" y="183356"/>
                  </a:cubicBezTo>
                  <a:cubicBezTo>
                    <a:pt x="151257" y="175546"/>
                    <a:pt x="166783" y="167354"/>
                    <a:pt x="180499" y="173355"/>
                  </a:cubicBezTo>
                  <a:cubicBezTo>
                    <a:pt x="194405" y="179356"/>
                    <a:pt x="205550" y="198882"/>
                    <a:pt x="220504" y="184595"/>
                  </a:cubicBezTo>
                  <a:cubicBezTo>
                    <a:pt x="233458" y="172307"/>
                    <a:pt x="238697" y="154115"/>
                    <a:pt x="245745" y="138303"/>
                  </a:cubicBezTo>
                  <a:close/>
                </a:path>
              </a:pathLst>
            </a:custGeom>
            <a:solidFill>
              <a:srgbClr val="B10000"/>
            </a:solidFill>
            <a:ln w="9525" cap="flat">
              <a:noFill/>
              <a:prstDash val="solid"/>
              <a:miter/>
            </a:ln>
          </p:spPr>
          <p:txBody>
            <a:bodyPr rtlCol="0" anchor="ctr"/>
            <a:lstStyle/>
            <a:p>
              <a:endParaRPr lang="zh-CN" altLang="en-US"/>
            </a:p>
          </p:txBody>
        </p:sp>
        <p:sp>
          <p:nvSpPr>
            <p:cNvPr id="17" name="任意多边形: 形状 16"/>
            <p:cNvSpPr/>
            <p:nvPr/>
          </p:nvSpPr>
          <p:spPr>
            <a:xfrm rot="20164786">
              <a:off x="10828614" y="1087401"/>
              <a:ext cx="381351" cy="356549"/>
            </a:xfrm>
            <a:custGeom>
              <a:avLst/>
              <a:gdLst>
                <a:gd name="connsiteX0" fmla="*/ 178689 w 287369"/>
                <a:gd name="connsiteY0" fmla="*/ 109728 h 268679"/>
                <a:gd name="connsiteX1" fmla="*/ 181832 w 287369"/>
                <a:gd name="connsiteY1" fmla="*/ 71914 h 268679"/>
                <a:gd name="connsiteX2" fmla="*/ 199739 w 287369"/>
                <a:gd name="connsiteY2" fmla="*/ 6668 h 268679"/>
                <a:gd name="connsiteX3" fmla="*/ 200882 w 287369"/>
                <a:gd name="connsiteY3" fmla="*/ 22003 h 268679"/>
                <a:gd name="connsiteX4" fmla="*/ 209074 w 287369"/>
                <a:gd name="connsiteY4" fmla="*/ 0 h 268679"/>
                <a:gd name="connsiteX5" fmla="*/ 214122 w 287369"/>
                <a:gd name="connsiteY5" fmla="*/ 20193 h 268679"/>
                <a:gd name="connsiteX6" fmla="*/ 218313 w 287369"/>
                <a:gd name="connsiteY6" fmla="*/ 11906 h 268679"/>
                <a:gd name="connsiteX7" fmla="*/ 218313 w 287369"/>
                <a:gd name="connsiteY7" fmla="*/ 28956 h 268679"/>
                <a:gd name="connsiteX8" fmla="*/ 227648 w 287369"/>
                <a:gd name="connsiteY8" fmla="*/ 20383 h 268679"/>
                <a:gd name="connsiteX9" fmla="*/ 227552 w 287369"/>
                <a:gd name="connsiteY9" fmla="*/ 35814 h 268679"/>
                <a:gd name="connsiteX10" fmla="*/ 231553 w 287369"/>
                <a:gd name="connsiteY10" fmla="*/ 32956 h 268679"/>
                <a:gd name="connsiteX11" fmla="*/ 230696 w 287369"/>
                <a:gd name="connsiteY11" fmla="*/ 49721 h 268679"/>
                <a:gd name="connsiteX12" fmla="*/ 239077 w 287369"/>
                <a:gd name="connsiteY12" fmla="*/ 45815 h 268679"/>
                <a:gd name="connsiteX13" fmla="*/ 238125 w 287369"/>
                <a:gd name="connsiteY13" fmla="*/ 63913 h 268679"/>
                <a:gd name="connsiteX14" fmla="*/ 242983 w 287369"/>
                <a:gd name="connsiteY14" fmla="*/ 63913 h 268679"/>
                <a:gd name="connsiteX15" fmla="*/ 242030 w 287369"/>
                <a:gd name="connsiteY15" fmla="*/ 69818 h 268679"/>
                <a:gd name="connsiteX16" fmla="*/ 244507 w 287369"/>
                <a:gd name="connsiteY16" fmla="*/ 79534 h 268679"/>
                <a:gd name="connsiteX17" fmla="*/ 242221 w 287369"/>
                <a:gd name="connsiteY17" fmla="*/ 87916 h 268679"/>
                <a:gd name="connsiteX18" fmla="*/ 248126 w 287369"/>
                <a:gd name="connsiteY18" fmla="*/ 92488 h 268679"/>
                <a:gd name="connsiteX19" fmla="*/ 243269 w 287369"/>
                <a:gd name="connsiteY19" fmla="*/ 98584 h 268679"/>
                <a:gd name="connsiteX20" fmla="*/ 251269 w 287369"/>
                <a:gd name="connsiteY20" fmla="*/ 102394 h 268679"/>
                <a:gd name="connsiteX21" fmla="*/ 247364 w 287369"/>
                <a:gd name="connsiteY21" fmla="*/ 108204 h 268679"/>
                <a:gd name="connsiteX22" fmla="*/ 255365 w 287369"/>
                <a:gd name="connsiteY22" fmla="*/ 114586 h 268679"/>
                <a:gd name="connsiteX23" fmla="*/ 250127 w 287369"/>
                <a:gd name="connsiteY23" fmla="*/ 118491 h 268679"/>
                <a:gd name="connsiteX24" fmla="*/ 248793 w 287369"/>
                <a:gd name="connsiteY24" fmla="*/ 127826 h 268679"/>
                <a:gd name="connsiteX25" fmla="*/ 250222 w 287369"/>
                <a:gd name="connsiteY25" fmla="*/ 135922 h 268679"/>
                <a:gd name="connsiteX26" fmla="*/ 240125 w 287369"/>
                <a:gd name="connsiteY26" fmla="*/ 161544 h 268679"/>
                <a:gd name="connsiteX27" fmla="*/ 224123 w 287369"/>
                <a:gd name="connsiteY27" fmla="*/ 169640 h 268679"/>
                <a:gd name="connsiteX28" fmla="*/ 235077 w 287369"/>
                <a:gd name="connsiteY28" fmla="*/ 183737 h 268679"/>
                <a:gd name="connsiteX29" fmla="*/ 287369 w 287369"/>
                <a:gd name="connsiteY29" fmla="*/ 215265 h 268679"/>
                <a:gd name="connsiteX30" fmla="*/ 281083 w 287369"/>
                <a:gd name="connsiteY30" fmla="*/ 219837 h 268679"/>
                <a:gd name="connsiteX31" fmla="*/ 283273 w 287369"/>
                <a:gd name="connsiteY31" fmla="*/ 224885 h 268679"/>
                <a:gd name="connsiteX32" fmla="*/ 276130 w 287369"/>
                <a:gd name="connsiteY32" fmla="*/ 244983 h 268679"/>
                <a:gd name="connsiteX33" fmla="*/ 272225 w 287369"/>
                <a:gd name="connsiteY33" fmla="*/ 252889 h 268679"/>
                <a:gd name="connsiteX34" fmla="*/ 266129 w 287369"/>
                <a:gd name="connsiteY34" fmla="*/ 257747 h 268679"/>
                <a:gd name="connsiteX35" fmla="*/ 243078 w 287369"/>
                <a:gd name="connsiteY35" fmla="*/ 268319 h 268679"/>
                <a:gd name="connsiteX36" fmla="*/ 220409 w 287369"/>
                <a:gd name="connsiteY36" fmla="*/ 260033 h 268679"/>
                <a:gd name="connsiteX37" fmla="*/ 214122 w 287369"/>
                <a:gd name="connsiteY37" fmla="*/ 238887 h 268679"/>
                <a:gd name="connsiteX38" fmla="*/ 204502 w 287369"/>
                <a:gd name="connsiteY38" fmla="*/ 223742 h 268679"/>
                <a:gd name="connsiteX39" fmla="*/ 188309 w 287369"/>
                <a:gd name="connsiteY39" fmla="*/ 203549 h 268679"/>
                <a:gd name="connsiteX40" fmla="*/ 179165 w 287369"/>
                <a:gd name="connsiteY40" fmla="*/ 217075 h 268679"/>
                <a:gd name="connsiteX41" fmla="*/ 174689 w 287369"/>
                <a:gd name="connsiteY41" fmla="*/ 220885 h 268679"/>
                <a:gd name="connsiteX42" fmla="*/ 156496 w 287369"/>
                <a:gd name="connsiteY42" fmla="*/ 224599 h 268679"/>
                <a:gd name="connsiteX43" fmla="*/ 144590 w 287369"/>
                <a:gd name="connsiteY43" fmla="*/ 226028 h 268679"/>
                <a:gd name="connsiteX44" fmla="*/ 136684 w 287369"/>
                <a:gd name="connsiteY44" fmla="*/ 229457 h 268679"/>
                <a:gd name="connsiteX45" fmla="*/ 126968 w 287369"/>
                <a:gd name="connsiteY45" fmla="*/ 229172 h 268679"/>
                <a:gd name="connsiteX46" fmla="*/ 119253 w 287369"/>
                <a:gd name="connsiteY46" fmla="*/ 224980 h 268679"/>
                <a:gd name="connsiteX47" fmla="*/ 111252 w 287369"/>
                <a:gd name="connsiteY47" fmla="*/ 230410 h 268679"/>
                <a:gd name="connsiteX48" fmla="*/ 103156 w 287369"/>
                <a:gd name="connsiteY48" fmla="*/ 225362 h 268679"/>
                <a:gd name="connsiteX49" fmla="*/ 84677 w 287369"/>
                <a:gd name="connsiteY49" fmla="*/ 228314 h 268679"/>
                <a:gd name="connsiteX50" fmla="*/ 76772 w 287369"/>
                <a:gd name="connsiteY50" fmla="*/ 222504 h 268679"/>
                <a:gd name="connsiteX51" fmla="*/ 68390 w 287369"/>
                <a:gd name="connsiteY51" fmla="*/ 224599 h 268679"/>
                <a:gd name="connsiteX52" fmla="*/ 64484 w 287369"/>
                <a:gd name="connsiteY52" fmla="*/ 218123 h 268679"/>
                <a:gd name="connsiteX53" fmla="*/ 44768 w 287369"/>
                <a:gd name="connsiteY53" fmla="*/ 219266 h 268679"/>
                <a:gd name="connsiteX54" fmla="*/ 47149 w 287369"/>
                <a:gd name="connsiteY54" fmla="*/ 213170 h 268679"/>
                <a:gd name="connsiteX55" fmla="*/ 28289 w 287369"/>
                <a:gd name="connsiteY55" fmla="*/ 212693 h 268679"/>
                <a:gd name="connsiteX56" fmla="*/ 31814 w 287369"/>
                <a:gd name="connsiteY56" fmla="*/ 209455 h 268679"/>
                <a:gd name="connsiteX57" fmla="*/ 21717 w 287369"/>
                <a:gd name="connsiteY57" fmla="*/ 208693 h 268679"/>
                <a:gd name="connsiteX58" fmla="*/ 23431 w 287369"/>
                <a:gd name="connsiteY58" fmla="*/ 203264 h 268679"/>
                <a:gd name="connsiteX59" fmla="*/ 10763 w 287369"/>
                <a:gd name="connsiteY59" fmla="*/ 202216 h 268679"/>
                <a:gd name="connsiteX60" fmla="*/ 20288 w 287369"/>
                <a:gd name="connsiteY60" fmla="*/ 194310 h 268679"/>
                <a:gd name="connsiteX61" fmla="*/ 0 w 287369"/>
                <a:gd name="connsiteY61" fmla="*/ 192596 h 268679"/>
                <a:gd name="connsiteX62" fmla="*/ 20383 w 287369"/>
                <a:gd name="connsiteY62" fmla="*/ 181070 h 268679"/>
                <a:gd name="connsiteX63" fmla="*/ 1905 w 287369"/>
                <a:gd name="connsiteY63" fmla="*/ 179356 h 268679"/>
                <a:gd name="connsiteX64" fmla="*/ 71628 w 287369"/>
                <a:gd name="connsiteY64" fmla="*/ 162687 h 268679"/>
                <a:gd name="connsiteX65" fmla="*/ 134684 w 287369"/>
                <a:gd name="connsiteY65" fmla="*/ 153448 h 268679"/>
                <a:gd name="connsiteX66" fmla="*/ 148019 w 287369"/>
                <a:gd name="connsiteY66" fmla="*/ 154686 h 268679"/>
                <a:gd name="connsiteX67" fmla="*/ 152114 w 287369"/>
                <a:gd name="connsiteY67" fmla="*/ 145447 h 268679"/>
                <a:gd name="connsiteX68" fmla="*/ 145447 w 287369"/>
                <a:gd name="connsiteY68" fmla="*/ 136112 h 268679"/>
                <a:gd name="connsiteX69" fmla="*/ 138113 w 287369"/>
                <a:gd name="connsiteY69" fmla="*/ 122682 h 268679"/>
                <a:gd name="connsiteX70" fmla="*/ 124968 w 287369"/>
                <a:gd name="connsiteY70" fmla="*/ 115919 h 268679"/>
                <a:gd name="connsiteX71" fmla="*/ 153829 w 287369"/>
                <a:gd name="connsiteY71" fmla="*/ 113157 h 268679"/>
                <a:gd name="connsiteX72" fmla="*/ 177165 w 287369"/>
                <a:gd name="connsiteY72" fmla="*/ 128873 h 268679"/>
                <a:gd name="connsiteX73" fmla="*/ 178689 w 287369"/>
                <a:gd name="connsiteY73" fmla="*/ 109728 h 268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287369" h="268679">
                  <a:moveTo>
                    <a:pt x="178689" y="109728"/>
                  </a:moveTo>
                  <a:cubicBezTo>
                    <a:pt x="178022" y="98679"/>
                    <a:pt x="178403" y="85630"/>
                    <a:pt x="181832" y="71914"/>
                  </a:cubicBezTo>
                  <a:cubicBezTo>
                    <a:pt x="186785" y="52006"/>
                    <a:pt x="193739" y="27242"/>
                    <a:pt x="199739" y="6668"/>
                  </a:cubicBezTo>
                  <a:cubicBezTo>
                    <a:pt x="202025" y="11621"/>
                    <a:pt x="202406" y="16669"/>
                    <a:pt x="200882" y="22003"/>
                  </a:cubicBezTo>
                  <a:cubicBezTo>
                    <a:pt x="204692" y="14954"/>
                    <a:pt x="207359" y="7810"/>
                    <a:pt x="209074" y="0"/>
                  </a:cubicBezTo>
                  <a:cubicBezTo>
                    <a:pt x="211931" y="6572"/>
                    <a:pt x="213550" y="13049"/>
                    <a:pt x="214122" y="20193"/>
                  </a:cubicBezTo>
                  <a:cubicBezTo>
                    <a:pt x="215551" y="17431"/>
                    <a:pt x="216884" y="14669"/>
                    <a:pt x="218313" y="11906"/>
                  </a:cubicBezTo>
                  <a:cubicBezTo>
                    <a:pt x="218885" y="17621"/>
                    <a:pt x="218885" y="23241"/>
                    <a:pt x="218313" y="28956"/>
                  </a:cubicBezTo>
                  <a:cubicBezTo>
                    <a:pt x="221456" y="26099"/>
                    <a:pt x="224504" y="23241"/>
                    <a:pt x="227648" y="20383"/>
                  </a:cubicBezTo>
                  <a:cubicBezTo>
                    <a:pt x="227648" y="25527"/>
                    <a:pt x="227552" y="30671"/>
                    <a:pt x="227552" y="35814"/>
                  </a:cubicBezTo>
                  <a:cubicBezTo>
                    <a:pt x="228886" y="34862"/>
                    <a:pt x="230219" y="33909"/>
                    <a:pt x="231553" y="32956"/>
                  </a:cubicBezTo>
                  <a:cubicBezTo>
                    <a:pt x="232696" y="38767"/>
                    <a:pt x="232410" y="44005"/>
                    <a:pt x="230696" y="49721"/>
                  </a:cubicBezTo>
                  <a:cubicBezTo>
                    <a:pt x="233458" y="48387"/>
                    <a:pt x="236315" y="47149"/>
                    <a:pt x="239077" y="45815"/>
                  </a:cubicBezTo>
                  <a:cubicBezTo>
                    <a:pt x="240316" y="52102"/>
                    <a:pt x="239935" y="57817"/>
                    <a:pt x="238125" y="63913"/>
                  </a:cubicBezTo>
                  <a:cubicBezTo>
                    <a:pt x="239744" y="63913"/>
                    <a:pt x="241364" y="63913"/>
                    <a:pt x="242983" y="63913"/>
                  </a:cubicBezTo>
                  <a:cubicBezTo>
                    <a:pt x="244221" y="66008"/>
                    <a:pt x="242602" y="67627"/>
                    <a:pt x="242030" y="69818"/>
                  </a:cubicBezTo>
                  <a:cubicBezTo>
                    <a:pt x="241078" y="73343"/>
                    <a:pt x="243269" y="76295"/>
                    <a:pt x="244507" y="79534"/>
                  </a:cubicBezTo>
                  <a:cubicBezTo>
                    <a:pt x="245745" y="82772"/>
                    <a:pt x="245936" y="86677"/>
                    <a:pt x="242221" y="87916"/>
                  </a:cubicBezTo>
                  <a:cubicBezTo>
                    <a:pt x="244221" y="89440"/>
                    <a:pt x="246126" y="90964"/>
                    <a:pt x="248126" y="92488"/>
                  </a:cubicBezTo>
                  <a:cubicBezTo>
                    <a:pt x="246602" y="94583"/>
                    <a:pt x="244888" y="96583"/>
                    <a:pt x="243269" y="98584"/>
                  </a:cubicBezTo>
                  <a:cubicBezTo>
                    <a:pt x="245936" y="99727"/>
                    <a:pt x="248602" y="101060"/>
                    <a:pt x="251269" y="102394"/>
                  </a:cubicBezTo>
                  <a:cubicBezTo>
                    <a:pt x="249936" y="104299"/>
                    <a:pt x="248698" y="106299"/>
                    <a:pt x="247364" y="108204"/>
                  </a:cubicBezTo>
                  <a:cubicBezTo>
                    <a:pt x="250031" y="110300"/>
                    <a:pt x="252603" y="112490"/>
                    <a:pt x="255365" y="114586"/>
                  </a:cubicBezTo>
                  <a:cubicBezTo>
                    <a:pt x="253651" y="115919"/>
                    <a:pt x="251936" y="117157"/>
                    <a:pt x="250127" y="118491"/>
                  </a:cubicBezTo>
                  <a:cubicBezTo>
                    <a:pt x="252127" y="121825"/>
                    <a:pt x="252031" y="125349"/>
                    <a:pt x="248793" y="127826"/>
                  </a:cubicBezTo>
                  <a:cubicBezTo>
                    <a:pt x="249365" y="130493"/>
                    <a:pt x="249746" y="133255"/>
                    <a:pt x="250222" y="135922"/>
                  </a:cubicBezTo>
                  <a:cubicBezTo>
                    <a:pt x="247650" y="145256"/>
                    <a:pt x="245173" y="152972"/>
                    <a:pt x="240125" y="161544"/>
                  </a:cubicBezTo>
                  <a:cubicBezTo>
                    <a:pt x="236696" y="167354"/>
                    <a:pt x="231743" y="171926"/>
                    <a:pt x="224123" y="169640"/>
                  </a:cubicBezTo>
                  <a:cubicBezTo>
                    <a:pt x="223552" y="177260"/>
                    <a:pt x="228695" y="180213"/>
                    <a:pt x="235077" y="183737"/>
                  </a:cubicBezTo>
                  <a:cubicBezTo>
                    <a:pt x="252413" y="193453"/>
                    <a:pt x="270129" y="204788"/>
                    <a:pt x="287369" y="215265"/>
                  </a:cubicBezTo>
                  <a:cubicBezTo>
                    <a:pt x="285274" y="216789"/>
                    <a:pt x="283178" y="218313"/>
                    <a:pt x="281083" y="219837"/>
                  </a:cubicBezTo>
                  <a:cubicBezTo>
                    <a:pt x="281845" y="221551"/>
                    <a:pt x="282607" y="223266"/>
                    <a:pt x="283273" y="224885"/>
                  </a:cubicBezTo>
                  <a:cubicBezTo>
                    <a:pt x="280892" y="231553"/>
                    <a:pt x="278511" y="238411"/>
                    <a:pt x="276130" y="244983"/>
                  </a:cubicBezTo>
                  <a:cubicBezTo>
                    <a:pt x="275082" y="247745"/>
                    <a:pt x="274034" y="250698"/>
                    <a:pt x="272225" y="252889"/>
                  </a:cubicBezTo>
                  <a:cubicBezTo>
                    <a:pt x="270415" y="255080"/>
                    <a:pt x="268415" y="256413"/>
                    <a:pt x="266129" y="257747"/>
                  </a:cubicBezTo>
                  <a:cubicBezTo>
                    <a:pt x="258699" y="262223"/>
                    <a:pt x="251841" y="266891"/>
                    <a:pt x="243078" y="268319"/>
                  </a:cubicBezTo>
                  <a:cubicBezTo>
                    <a:pt x="234410" y="269653"/>
                    <a:pt x="225552" y="267367"/>
                    <a:pt x="220409" y="260033"/>
                  </a:cubicBezTo>
                  <a:cubicBezTo>
                    <a:pt x="216027" y="253746"/>
                    <a:pt x="216789" y="245840"/>
                    <a:pt x="214122" y="238887"/>
                  </a:cubicBezTo>
                  <a:cubicBezTo>
                    <a:pt x="212027" y="233172"/>
                    <a:pt x="208217" y="228219"/>
                    <a:pt x="204502" y="223742"/>
                  </a:cubicBezTo>
                  <a:cubicBezTo>
                    <a:pt x="198882" y="216884"/>
                    <a:pt x="193548" y="210502"/>
                    <a:pt x="188309" y="203549"/>
                  </a:cubicBezTo>
                  <a:cubicBezTo>
                    <a:pt x="185356" y="208121"/>
                    <a:pt x="182309" y="212598"/>
                    <a:pt x="179165" y="217075"/>
                  </a:cubicBezTo>
                  <a:cubicBezTo>
                    <a:pt x="177737" y="218408"/>
                    <a:pt x="176308" y="219647"/>
                    <a:pt x="174689" y="220885"/>
                  </a:cubicBezTo>
                  <a:cubicBezTo>
                    <a:pt x="168974" y="224980"/>
                    <a:pt x="163259" y="228505"/>
                    <a:pt x="156496" y="224599"/>
                  </a:cubicBezTo>
                  <a:cubicBezTo>
                    <a:pt x="154210" y="229838"/>
                    <a:pt x="148304" y="229934"/>
                    <a:pt x="144590" y="226028"/>
                  </a:cubicBezTo>
                  <a:cubicBezTo>
                    <a:pt x="143161" y="229172"/>
                    <a:pt x="139922" y="229553"/>
                    <a:pt x="136684" y="229457"/>
                  </a:cubicBezTo>
                  <a:cubicBezTo>
                    <a:pt x="133445" y="229362"/>
                    <a:pt x="130207" y="229362"/>
                    <a:pt x="126968" y="229172"/>
                  </a:cubicBezTo>
                  <a:cubicBezTo>
                    <a:pt x="123730" y="228981"/>
                    <a:pt x="120682" y="228028"/>
                    <a:pt x="119253" y="224980"/>
                  </a:cubicBezTo>
                  <a:cubicBezTo>
                    <a:pt x="116777" y="227362"/>
                    <a:pt x="114872" y="229838"/>
                    <a:pt x="111252" y="230410"/>
                  </a:cubicBezTo>
                  <a:cubicBezTo>
                    <a:pt x="107632" y="230981"/>
                    <a:pt x="104108" y="229076"/>
                    <a:pt x="103156" y="225362"/>
                  </a:cubicBezTo>
                  <a:cubicBezTo>
                    <a:pt x="97441" y="228505"/>
                    <a:pt x="91059" y="228600"/>
                    <a:pt x="84677" y="228314"/>
                  </a:cubicBezTo>
                  <a:cubicBezTo>
                    <a:pt x="80867" y="228124"/>
                    <a:pt x="76295" y="226886"/>
                    <a:pt x="76772" y="222504"/>
                  </a:cubicBezTo>
                  <a:cubicBezTo>
                    <a:pt x="74104" y="223647"/>
                    <a:pt x="71438" y="225266"/>
                    <a:pt x="68390" y="224599"/>
                  </a:cubicBezTo>
                  <a:cubicBezTo>
                    <a:pt x="65342" y="223933"/>
                    <a:pt x="63341" y="221170"/>
                    <a:pt x="64484" y="218123"/>
                  </a:cubicBezTo>
                  <a:cubicBezTo>
                    <a:pt x="57817" y="220409"/>
                    <a:pt x="51626" y="220789"/>
                    <a:pt x="44768" y="219266"/>
                  </a:cubicBezTo>
                  <a:cubicBezTo>
                    <a:pt x="45529" y="217265"/>
                    <a:pt x="46387" y="215265"/>
                    <a:pt x="47149" y="213170"/>
                  </a:cubicBezTo>
                  <a:cubicBezTo>
                    <a:pt x="40767" y="217075"/>
                    <a:pt x="34480" y="216979"/>
                    <a:pt x="28289" y="212693"/>
                  </a:cubicBezTo>
                  <a:cubicBezTo>
                    <a:pt x="29908" y="212122"/>
                    <a:pt x="31052" y="211074"/>
                    <a:pt x="31814" y="209455"/>
                  </a:cubicBezTo>
                  <a:cubicBezTo>
                    <a:pt x="28480" y="209169"/>
                    <a:pt x="25051" y="208978"/>
                    <a:pt x="21717" y="208693"/>
                  </a:cubicBezTo>
                  <a:cubicBezTo>
                    <a:pt x="22289" y="206883"/>
                    <a:pt x="22860" y="205073"/>
                    <a:pt x="23431" y="203264"/>
                  </a:cubicBezTo>
                  <a:cubicBezTo>
                    <a:pt x="18955" y="204692"/>
                    <a:pt x="14954" y="204406"/>
                    <a:pt x="10763" y="202216"/>
                  </a:cubicBezTo>
                  <a:cubicBezTo>
                    <a:pt x="13906" y="199549"/>
                    <a:pt x="17145" y="196977"/>
                    <a:pt x="20288" y="194310"/>
                  </a:cubicBezTo>
                  <a:cubicBezTo>
                    <a:pt x="13240" y="195263"/>
                    <a:pt x="6858" y="194786"/>
                    <a:pt x="0" y="192596"/>
                  </a:cubicBezTo>
                  <a:cubicBezTo>
                    <a:pt x="7429" y="189643"/>
                    <a:pt x="14002" y="185833"/>
                    <a:pt x="20383" y="181070"/>
                  </a:cubicBezTo>
                  <a:cubicBezTo>
                    <a:pt x="14097" y="181451"/>
                    <a:pt x="7906" y="180975"/>
                    <a:pt x="1905" y="179356"/>
                  </a:cubicBezTo>
                  <a:cubicBezTo>
                    <a:pt x="24479" y="175831"/>
                    <a:pt x="50864" y="169354"/>
                    <a:pt x="71628" y="162687"/>
                  </a:cubicBezTo>
                  <a:cubicBezTo>
                    <a:pt x="93821" y="155543"/>
                    <a:pt x="112871" y="151162"/>
                    <a:pt x="134684" y="153448"/>
                  </a:cubicBezTo>
                  <a:cubicBezTo>
                    <a:pt x="140208" y="154019"/>
                    <a:pt x="143161" y="155448"/>
                    <a:pt x="148019" y="154686"/>
                  </a:cubicBezTo>
                  <a:cubicBezTo>
                    <a:pt x="152876" y="153829"/>
                    <a:pt x="153448" y="150019"/>
                    <a:pt x="152114" y="145447"/>
                  </a:cubicBezTo>
                  <a:cubicBezTo>
                    <a:pt x="151257" y="142399"/>
                    <a:pt x="147923" y="139160"/>
                    <a:pt x="145447" y="136112"/>
                  </a:cubicBezTo>
                  <a:cubicBezTo>
                    <a:pt x="142399" y="132398"/>
                    <a:pt x="140875" y="127064"/>
                    <a:pt x="138113" y="122682"/>
                  </a:cubicBezTo>
                  <a:cubicBezTo>
                    <a:pt x="135446" y="118301"/>
                    <a:pt x="130207" y="114872"/>
                    <a:pt x="124968" y="115919"/>
                  </a:cubicBezTo>
                  <a:cubicBezTo>
                    <a:pt x="133350" y="111157"/>
                    <a:pt x="146114" y="108490"/>
                    <a:pt x="153829" y="113157"/>
                  </a:cubicBezTo>
                  <a:cubicBezTo>
                    <a:pt x="161544" y="117824"/>
                    <a:pt x="168497" y="134207"/>
                    <a:pt x="177165" y="128873"/>
                  </a:cubicBezTo>
                  <a:cubicBezTo>
                    <a:pt x="185071" y="124206"/>
                    <a:pt x="179261" y="118491"/>
                    <a:pt x="178689" y="109728"/>
                  </a:cubicBezTo>
                  <a:close/>
                </a:path>
              </a:pathLst>
            </a:custGeom>
            <a:solidFill>
              <a:srgbClr val="B10000"/>
            </a:solidFill>
            <a:ln w="9525" cap="flat">
              <a:noFill/>
              <a:prstDash val="solid"/>
              <a:miter/>
            </a:ln>
          </p:spPr>
          <p:txBody>
            <a:bodyPr rtlCol="0" anchor="ctr"/>
            <a:lstStyle/>
            <a:p>
              <a:endParaRPr lang="zh-CN" altLang="en-US"/>
            </a:p>
          </p:txBody>
        </p:sp>
        <p:sp>
          <p:nvSpPr>
            <p:cNvPr id="18" name="任意多边形: 形状 17"/>
            <p:cNvSpPr/>
            <p:nvPr/>
          </p:nvSpPr>
          <p:spPr>
            <a:xfrm rot="19035912">
              <a:off x="11189686" y="773707"/>
              <a:ext cx="267462" cy="223515"/>
            </a:xfrm>
            <a:custGeom>
              <a:avLst/>
              <a:gdLst>
                <a:gd name="connsiteX0" fmla="*/ 183737 w 267462"/>
                <a:gd name="connsiteY0" fmla="*/ 82296 h 223515"/>
                <a:gd name="connsiteX1" fmla="*/ 204406 w 267462"/>
                <a:gd name="connsiteY1" fmla="*/ 50102 h 223515"/>
                <a:gd name="connsiteX2" fmla="*/ 249079 w 267462"/>
                <a:gd name="connsiteY2" fmla="*/ 1810 h 223515"/>
                <a:gd name="connsiteX3" fmla="*/ 243364 w 267462"/>
                <a:gd name="connsiteY3" fmla="*/ 15335 h 223515"/>
                <a:gd name="connsiteX4" fmla="*/ 260033 w 267462"/>
                <a:gd name="connsiteY4" fmla="*/ 0 h 223515"/>
                <a:gd name="connsiteX5" fmla="*/ 255746 w 267462"/>
                <a:gd name="connsiteY5" fmla="*/ 19145 h 223515"/>
                <a:gd name="connsiteX6" fmla="*/ 262985 w 267462"/>
                <a:gd name="connsiteY6" fmla="*/ 13811 h 223515"/>
                <a:gd name="connsiteX7" fmla="*/ 255651 w 267462"/>
                <a:gd name="connsiteY7" fmla="*/ 28289 h 223515"/>
                <a:gd name="connsiteX8" fmla="*/ 267462 w 267462"/>
                <a:gd name="connsiteY8" fmla="*/ 24860 h 223515"/>
                <a:gd name="connsiteX9" fmla="*/ 260699 w 267462"/>
                <a:gd name="connsiteY9" fmla="*/ 37910 h 223515"/>
                <a:gd name="connsiteX10" fmla="*/ 265462 w 267462"/>
                <a:gd name="connsiteY10" fmla="*/ 37148 h 223515"/>
                <a:gd name="connsiteX11" fmla="*/ 257461 w 267462"/>
                <a:gd name="connsiteY11" fmla="*/ 51054 h 223515"/>
                <a:gd name="connsiteX12" fmla="*/ 266414 w 267462"/>
                <a:gd name="connsiteY12" fmla="*/ 51245 h 223515"/>
                <a:gd name="connsiteX13" fmla="*/ 257842 w 267462"/>
                <a:gd name="connsiteY13" fmla="*/ 66199 h 223515"/>
                <a:gd name="connsiteX14" fmla="*/ 262128 w 267462"/>
                <a:gd name="connsiteY14" fmla="*/ 68199 h 223515"/>
                <a:gd name="connsiteX15" fmla="*/ 258699 w 267462"/>
                <a:gd name="connsiteY15" fmla="*/ 72771 h 223515"/>
                <a:gd name="connsiteX16" fmla="*/ 256508 w 267462"/>
                <a:gd name="connsiteY16" fmla="*/ 82010 h 223515"/>
                <a:gd name="connsiteX17" fmla="*/ 250603 w 267462"/>
                <a:gd name="connsiteY17" fmla="*/ 88011 h 223515"/>
                <a:gd name="connsiteX18" fmla="*/ 253270 w 267462"/>
                <a:gd name="connsiteY18" fmla="*/ 94202 h 223515"/>
                <a:gd name="connsiteX19" fmla="*/ 245936 w 267462"/>
                <a:gd name="connsiteY19" fmla="*/ 97441 h 223515"/>
                <a:gd name="connsiteX20" fmla="*/ 251079 w 267462"/>
                <a:gd name="connsiteY20" fmla="*/ 103632 h 223515"/>
                <a:gd name="connsiteX21" fmla="*/ 244697 w 267462"/>
                <a:gd name="connsiteY21" fmla="*/ 107061 h 223515"/>
                <a:gd name="connsiteX22" fmla="*/ 248984 w 267462"/>
                <a:gd name="connsiteY22" fmla="*/ 115538 h 223515"/>
                <a:gd name="connsiteX23" fmla="*/ 242506 w 267462"/>
                <a:gd name="connsiteY23" fmla="*/ 117062 h 223515"/>
                <a:gd name="connsiteX24" fmla="*/ 237458 w 267462"/>
                <a:gd name="connsiteY24" fmla="*/ 124587 h 223515"/>
                <a:gd name="connsiteX25" fmla="*/ 235458 w 267462"/>
                <a:gd name="connsiteY25" fmla="*/ 132207 h 223515"/>
                <a:gd name="connsiteX26" fmla="*/ 216217 w 267462"/>
                <a:gd name="connsiteY26" fmla="*/ 150114 h 223515"/>
                <a:gd name="connsiteX27" fmla="*/ 198977 w 267462"/>
                <a:gd name="connsiteY27" fmla="*/ 149543 h 223515"/>
                <a:gd name="connsiteX28" fmla="*/ 202311 w 267462"/>
                <a:gd name="connsiteY28" fmla="*/ 156210 h 223515"/>
                <a:gd name="connsiteX29" fmla="*/ 236125 w 267462"/>
                <a:gd name="connsiteY29" fmla="*/ 191262 h 223515"/>
                <a:gd name="connsiteX30" fmla="*/ 229171 w 267462"/>
                <a:gd name="connsiteY30" fmla="*/ 193262 h 223515"/>
                <a:gd name="connsiteX31" fmla="*/ 229552 w 267462"/>
                <a:gd name="connsiteY31" fmla="*/ 198311 h 223515"/>
                <a:gd name="connsiteX32" fmla="*/ 216979 w 267462"/>
                <a:gd name="connsiteY32" fmla="*/ 213360 h 223515"/>
                <a:gd name="connsiteX33" fmla="*/ 211074 w 267462"/>
                <a:gd name="connsiteY33" fmla="*/ 218885 h 223515"/>
                <a:gd name="connsiteX34" fmla="*/ 204216 w 267462"/>
                <a:gd name="connsiteY34" fmla="*/ 221171 h 223515"/>
                <a:gd name="connsiteX35" fmla="*/ 180785 w 267462"/>
                <a:gd name="connsiteY35" fmla="*/ 222980 h 223515"/>
                <a:gd name="connsiteX36" fmla="*/ 163544 w 267462"/>
                <a:gd name="connsiteY36" fmla="*/ 208788 h 223515"/>
                <a:gd name="connsiteX37" fmla="*/ 165068 w 267462"/>
                <a:gd name="connsiteY37" fmla="*/ 190119 h 223515"/>
                <a:gd name="connsiteX38" fmla="*/ 162877 w 267462"/>
                <a:gd name="connsiteY38" fmla="*/ 178308 h 223515"/>
                <a:gd name="connsiteX39" fmla="*/ 159448 w 267462"/>
                <a:gd name="connsiteY39" fmla="*/ 166211 h 223515"/>
                <a:gd name="connsiteX40" fmla="*/ 150304 w 267462"/>
                <a:gd name="connsiteY40" fmla="*/ 178308 h 223515"/>
                <a:gd name="connsiteX41" fmla="*/ 146590 w 267462"/>
                <a:gd name="connsiteY41" fmla="*/ 181642 h 223515"/>
                <a:gd name="connsiteX42" fmla="*/ 131826 w 267462"/>
                <a:gd name="connsiteY42" fmla="*/ 182690 h 223515"/>
                <a:gd name="connsiteX43" fmla="*/ 122301 w 267462"/>
                <a:gd name="connsiteY43" fmla="*/ 182309 h 223515"/>
                <a:gd name="connsiteX44" fmla="*/ 115633 w 267462"/>
                <a:gd name="connsiteY44" fmla="*/ 184309 h 223515"/>
                <a:gd name="connsiteX45" fmla="*/ 108013 w 267462"/>
                <a:gd name="connsiteY45" fmla="*/ 182690 h 223515"/>
                <a:gd name="connsiteX46" fmla="*/ 102584 w 267462"/>
                <a:gd name="connsiteY46" fmla="*/ 177832 h 223515"/>
                <a:gd name="connsiteX47" fmla="*/ 95250 w 267462"/>
                <a:gd name="connsiteY47" fmla="*/ 181642 h 223515"/>
                <a:gd name="connsiteX48" fmla="*/ 89344 w 267462"/>
                <a:gd name="connsiteY48" fmla="*/ 175831 h 223515"/>
                <a:gd name="connsiteX49" fmla="*/ 72866 w 267462"/>
                <a:gd name="connsiteY49" fmla="*/ 175451 h 223515"/>
                <a:gd name="connsiteX50" fmla="*/ 66865 w 267462"/>
                <a:gd name="connsiteY50" fmla="*/ 168497 h 223515"/>
                <a:gd name="connsiteX51" fmla="*/ 58769 w 267462"/>
                <a:gd name="connsiteY51" fmla="*/ 168878 h 223515"/>
                <a:gd name="connsiteX52" fmla="*/ 56293 w 267462"/>
                <a:gd name="connsiteY52" fmla="*/ 162116 h 223515"/>
                <a:gd name="connsiteX53" fmla="*/ 37433 w 267462"/>
                <a:gd name="connsiteY53" fmla="*/ 160306 h 223515"/>
                <a:gd name="connsiteX54" fmla="*/ 40767 w 267462"/>
                <a:gd name="connsiteY54" fmla="*/ 154972 h 223515"/>
                <a:gd name="connsiteX55" fmla="*/ 23050 w 267462"/>
                <a:gd name="connsiteY55" fmla="*/ 151733 h 223515"/>
                <a:gd name="connsiteX56" fmla="*/ 26956 w 267462"/>
                <a:gd name="connsiteY56" fmla="*/ 149257 h 223515"/>
                <a:gd name="connsiteX57" fmla="*/ 17526 w 267462"/>
                <a:gd name="connsiteY57" fmla="*/ 147066 h 223515"/>
                <a:gd name="connsiteX58" fmla="*/ 20193 w 267462"/>
                <a:gd name="connsiteY58" fmla="*/ 142208 h 223515"/>
                <a:gd name="connsiteX59" fmla="*/ 8382 w 267462"/>
                <a:gd name="connsiteY59" fmla="*/ 139351 h 223515"/>
                <a:gd name="connsiteX60" fmla="*/ 18860 w 267462"/>
                <a:gd name="connsiteY60" fmla="*/ 133255 h 223515"/>
                <a:gd name="connsiteX61" fmla="*/ 0 w 267462"/>
                <a:gd name="connsiteY61" fmla="*/ 128683 h 223515"/>
                <a:gd name="connsiteX62" fmla="*/ 21431 w 267462"/>
                <a:gd name="connsiteY62" fmla="*/ 120777 h 223515"/>
                <a:gd name="connsiteX63" fmla="*/ 4286 w 267462"/>
                <a:gd name="connsiteY63" fmla="*/ 116491 h 223515"/>
                <a:gd name="connsiteX64" fmla="*/ 72104 w 267462"/>
                <a:gd name="connsiteY64" fmla="*/ 111824 h 223515"/>
                <a:gd name="connsiteX65" fmla="*/ 124968 w 267462"/>
                <a:gd name="connsiteY65" fmla="*/ 113538 h 223515"/>
                <a:gd name="connsiteX66" fmla="*/ 136303 w 267462"/>
                <a:gd name="connsiteY66" fmla="*/ 115729 h 223515"/>
                <a:gd name="connsiteX67" fmla="*/ 143542 w 267462"/>
                <a:gd name="connsiteY67" fmla="*/ 105823 h 223515"/>
                <a:gd name="connsiteX68" fmla="*/ 141732 w 267462"/>
                <a:gd name="connsiteY68" fmla="*/ 93726 h 223515"/>
                <a:gd name="connsiteX69" fmla="*/ 140970 w 267462"/>
                <a:gd name="connsiteY69" fmla="*/ 78296 h 223515"/>
                <a:gd name="connsiteX70" fmla="*/ 131921 w 267462"/>
                <a:gd name="connsiteY70" fmla="*/ 67247 h 223515"/>
                <a:gd name="connsiteX71" fmla="*/ 159639 w 267462"/>
                <a:gd name="connsiteY71" fmla="*/ 75152 h 223515"/>
                <a:gd name="connsiteX72" fmla="*/ 174879 w 267462"/>
                <a:gd name="connsiteY72" fmla="*/ 99060 h 223515"/>
                <a:gd name="connsiteX73" fmla="*/ 183737 w 267462"/>
                <a:gd name="connsiteY73" fmla="*/ 82296 h 223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267462" h="223515">
                  <a:moveTo>
                    <a:pt x="183737" y="82296"/>
                  </a:moveTo>
                  <a:cubicBezTo>
                    <a:pt x="187738" y="71914"/>
                    <a:pt x="194786" y="60198"/>
                    <a:pt x="204406" y="50102"/>
                  </a:cubicBezTo>
                  <a:cubicBezTo>
                    <a:pt x="218313" y="35433"/>
                    <a:pt x="234601" y="17145"/>
                    <a:pt x="249079" y="1810"/>
                  </a:cubicBezTo>
                  <a:cubicBezTo>
                    <a:pt x="248888" y="7049"/>
                    <a:pt x="246983" y="11430"/>
                    <a:pt x="243364" y="15335"/>
                  </a:cubicBezTo>
                  <a:cubicBezTo>
                    <a:pt x="249650" y="10954"/>
                    <a:pt x="255079" y="6001"/>
                    <a:pt x="260033" y="0"/>
                  </a:cubicBezTo>
                  <a:cubicBezTo>
                    <a:pt x="259652" y="6763"/>
                    <a:pt x="258223" y="12954"/>
                    <a:pt x="255746" y="19145"/>
                  </a:cubicBezTo>
                  <a:cubicBezTo>
                    <a:pt x="258127" y="17335"/>
                    <a:pt x="260509" y="15621"/>
                    <a:pt x="262985" y="13811"/>
                  </a:cubicBezTo>
                  <a:cubicBezTo>
                    <a:pt x="260985" y="18860"/>
                    <a:pt x="258604" y="23622"/>
                    <a:pt x="255651" y="28289"/>
                  </a:cubicBezTo>
                  <a:cubicBezTo>
                    <a:pt x="259556" y="27146"/>
                    <a:pt x="263557" y="26003"/>
                    <a:pt x="267462" y="24860"/>
                  </a:cubicBezTo>
                  <a:cubicBezTo>
                    <a:pt x="265176" y="29242"/>
                    <a:pt x="262985" y="33528"/>
                    <a:pt x="260699" y="37910"/>
                  </a:cubicBezTo>
                  <a:cubicBezTo>
                    <a:pt x="262319" y="37624"/>
                    <a:pt x="263842" y="37338"/>
                    <a:pt x="265462" y="37148"/>
                  </a:cubicBezTo>
                  <a:cubicBezTo>
                    <a:pt x="263938" y="42577"/>
                    <a:pt x="261366" y="46958"/>
                    <a:pt x="257461" y="51054"/>
                  </a:cubicBezTo>
                  <a:cubicBezTo>
                    <a:pt x="260413" y="51149"/>
                    <a:pt x="263462" y="51149"/>
                    <a:pt x="266414" y="51245"/>
                  </a:cubicBezTo>
                  <a:cubicBezTo>
                    <a:pt x="264700" y="57055"/>
                    <a:pt x="261938" y="61817"/>
                    <a:pt x="257842" y="66199"/>
                  </a:cubicBezTo>
                  <a:cubicBezTo>
                    <a:pt x="259271" y="66866"/>
                    <a:pt x="260699" y="67532"/>
                    <a:pt x="262128" y="68199"/>
                  </a:cubicBezTo>
                  <a:cubicBezTo>
                    <a:pt x="262319" y="70580"/>
                    <a:pt x="260128" y="71247"/>
                    <a:pt x="258699" y="72771"/>
                  </a:cubicBezTo>
                  <a:cubicBezTo>
                    <a:pt x="256413" y="75343"/>
                    <a:pt x="256889" y="78772"/>
                    <a:pt x="256508" y="82010"/>
                  </a:cubicBezTo>
                  <a:cubicBezTo>
                    <a:pt x="256127" y="85249"/>
                    <a:pt x="254222" y="88583"/>
                    <a:pt x="250603" y="88011"/>
                  </a:cubicBezTo>
                  <a:cubicBezTo>
                    <a:pt x="251460" y="90106"/>
                    <a:pt x="252413" y="92107"/>
                    <a:pt x="253270" y="94202"/>
                  </a:cubicBezTo>
                  <a:cubicBezTo>
                    <a:pt x="250793" y="95345"/>
                    <a:pt x="248412" y="96393"/>
                    <a:pt x="245936" y="97441"/>
                  </a:cubicBezTo>
                  <a:cubicBezTo>
                    <a:pt x="247650" y="99536"/>
                    <a:pt x="249365" y="101537"/>
                    <a:pt x="251079" y="103632"/>
                  </a:cubicBezTo>
                  <a:cubicBezTo>
                    <a:pt x="248984" y="104775"/>
                    <a:pt x="246888" y="105918"/>
                    <a:pt x="244697" y="107061"/>
                  </a:cubicBezTo>
                  <a:cubicBezTo>
                    <a:pt x="246126" y="109919"/>
                    <a:pt x="247555" y="112681"/>
                    <a:pt x="248984" y="115538"/>
                  </a:cubicBezTo>
                  <a:cubicBezTo>
                    <a:pt x="246793" y="116015"/>
                    <a:pt x="244697" y="116586"/>
                    <a:pt x="242506" y="117062"/>
                  </a:cubicBezTo>
                  <a:cubicBezTo>
                    <a:pt x="243078" y="120872"/>
                    <a:pt x="241173" y="123730"/>
                    <a:pt x="237458" y="124587"/>
                  </a:cubicBezTo>
                  <a:cubicBezTo>
                    <a:pt x="236792" y="127159"/>
                    <a:pt x="236125" y="129731"/>
                    <a:pt x="235458" y="132207"/>
                  </a:cubicBezTo>
                  <a:cubicBezTo>
                    <a:pt x="229552" y="139446"/>
                    <a:pt x="224314" y="144971"/>
                    <a:pt x="216217" y="150114"/>
                  </a:cubicBezTo>
                  <a:cubicBezTo>
                    <a:pt x="210693" y="153638"/>
                    <a:pt x="204692" y="153543"/>
                    <a:pt x="198977" y="149543"/>
                  </a:cubicBezTo>
                  <a:cubicBezTo>
                    <a:pt x="196596" y="153638"/>
                    <a:pt x="197453" y="153352"/>
                    <a:pt x="202311" y="156210"/>
                  </a:cubicBezTo>
                  <a:cubicBezTo>
                    <a:pt x="215456" y="163925"/>
                    <a:pt x="226409" y="179070"/>
                    <a:pt x="236125" y="191262"/>
                  </a:cubicBezTo>
                  <a:cubicBezTo>
                    <a:pt x="233839" y="191929"/>
                    <a:pt x="231458" y="192596"/>
                    <a:pt x="229171" y="193262"/>
                  </a:cubicBezTo>
                  <a:cubicBezTo>
                    <a:pt x="229267" y="194977"/>
                    <a:pt x="229457" y="196596"/>
                    <a:pt x="229552" y="198311"/>
                  </a:cubicBezTo>
                  <a:cubicBezTo>
                    <a:pt x="225362" y="203264"/>
                    <a:pt x="221171" y="208407"/>
                    <a:pt x="216979" y="213360"/>
                  </a:cubicBezTo>
                  <a:cubicBezTo>
                    <a:pt x="215265" y="215456"/>
                    <a:pt x="213360" y="217646"/>
                    <a:pt x="211074" y="218885"/>
                  </a:cubicBezTo>
                  <a:cubicBezTo>
                    <a:pt x="208788" y="220218"/>
                    <a:pt x="206597" y="220694"/>
                    <a:pt x="204216" y="221171"/>
                  </a:cubicBezTo>
                  <a:cubicBezTo>
                    <a:pt x="196406" y="222695"/>
                    <a:pt x="188690" y="224409"/>
                    <a:pt x="180785" y="222980"/>
                  </a:cubicBezTo>
                  <a:cubicBezTo>
                    <a:pt x="172784" y="221552"/>
                    <a:pt x="165735" y="216313"/>
                    <a:pt x="163544" y="208788"/>
                  </a:cubicBezTo>
                  <a:cubicBezTo>
                    <a:pt x="161639" y="202311"/>
                    <a:pt x="164973" y="195739"/>
                    <a:pt x="165068" y="190119"/>
                  </a:cubicBezTo>
                  <a:cubicBezTo>
                    <a:pt x="165163" y="185452"/>
                    <a:pt x="164021" y="181547"/>
                    <a:pt x="162877" y="178308"/>
                  </a:cubicBezTo>
                  <a:cubicBezTo>
                    <a:pt x="161163" y="173355"/>
                    <a:pt x="160687" y="170783"/>
                    <a:pt x="159448" y="166211"/>
                  </a:cubicBezTo>
                  <a:cubicBezTo>
                    <a:pt x="155924" y="170117"/>
                    <a:pt x="153067" y="173736"/>
                    <a:pt x="150304" y="178308"/>
                  </a:cubicBezTo>
                  <a:cubicBezTo>
                    <a:pt x="149162" y="179546"/>
                    <a:pt x="148019" y="180785"/>
                    <a:pt x="146590" y="181642"/>
                  </a:cubicBezTo>
                  <a:cubicBezTo>
                    <a:pt x="141732" y="184690"/>
                    <a:pt x="136398" y="187262"/>
                    <a:pt x="131826" y="182690"/>
                  </a:cubicBezTo>
                  <a:cubicBezTo>
                    <a:pt x="129350" y="186976"/>
                    <a:pt x="124682" y="186500"/>
                    <a:pt x="122301" y="182309"/>
                  </a:cubicBezTo>
                  <a:cubicBezTo>
                    <a:pt x="120777" y="184880"/>
                    <a:pt x="118300" y="184880"/>
                    <a:pt x="115633" y="184309"/>
                  </a:cubicBezTo>
                  <a:cubicBezTo>
                    <a:pt x="112967" y="183737"/>
                    <a:pt x="110585" y="183356"/>
                    <a:pt x="108013" y="182690"/>
                  </a:cubicBezTo>
                  <a:cubicBezTo>
                    <a:pt x="105442" y="182023"/>
                    <a:pt x="103251" y="180499"/>
                    <a:pt x="102584" y="177832"/>
                  </a:cubicBezTo>
                  <a:cubicBezTo>
                    <a:pt x="100298" y="179546"/>
                    <a:pt x="98393" y="181642"/>
                    <a:pt x="95250" y="181642"/>
                  </a:cubicBezTo>
                  <a:cubicBezTo>
                    <a:pt x="92107" y="181642"/>
                    <a:pt x="89535" y="179070"/>
                    <a:pt x="89344" y="175831"/>
                  </a:cubicBezTo>
                  <a:cubicBezTo>
                    <a:pt x="83820" y="177832"/>
                    <a:pt x="78391" y="176784"/>
                    <a:pt x="72866" y="175451"/>
                  </a:cubicBezTo>
                  <a:cubicBezTo>
                    <a:pt x="69533" y="174689"/>
                    <a:pt x="65437" y="172402"/>
                    <a:pt x="66865" y="168497"/>
                  </a:cubicBezTo>
                  <a:cubicBezTo>
                    <a:pt x="64103" y="169069"/>
                    <a:pt x="61531" y="170021"/>
                    <a:pt x="58769" y="168878"/>
                  </a:cubicBezTo>
                  <a:cubicBezTo>
                    <a:pt x="56007" y="167831"/>
                    <a:pt x="54769" y="164687"/>
                    <a:pt x="56293" y="162116"/>
                  </a:cubicBezTo>
                  <a:cubicBezTo>
                    <a:pt x="49625" y="163259"/>
                    <a:pt x="43720" y="162782"/>
                    <a:pt x="37433" y="160306"/>
                  </a:cubicBezTo>
                  <a:cubicBezTo>
                    <a:pt x="38576" y="158496"/>
                    <a:pt x="39719" y="156686"/>
                    <a:pt x="40767" y="154972"/>
                  </a:cubicBezTo>
                  <a:cubicBezTo>
                    <a:pt x="34100" y="157734"/>
                    <a:pt x="28194" y="156877"/>
                    <a:pt x="23050" y="151733"/>
                  </a:cubicBezTo>
                  <a:cubicBezTo>
                    <a:pt x="24765" y="151448"/>
                    <a:pt x="26003" y="150590"/>
                    <a:pt x="26956" y="149257"/>
                  </a:cubicBezTo>
                  <a:cubicBezTo>
                    <a:pt x="23813" y="148495"/>
                    <a:pt x="20669" y="147828"/>
                    <a:pt x="17526" y="147066"/>
                  </a:cubicBezTo>
                  <a:cubicBezTo>
                    <a:pt x="18383" y="145447"/>
                    <a:pt x="19336" y="143827"/>
                    <a:pt x="20193" y="142208"/>
                  </a:cubicBezTo>
                  <a:cubicBezTo>
                    <a:pt x="15716" y="142875"/>
                    <a:pt x="12002" y="142113"/>
                    <a:pt x="8382" y="139351"/>
                  </a:cubicBezTo>
                  <a:cubicBezTo>
                    <a:pt x="11906" y="137351"/>
                    <a:pt x="15431" y="135255"/>
                    <a:pt x="18860" y="133255"/>
                  </a:cubicBezTo>
                  <a:cubicBezTo>
                    <a:pt x="12097" y="133160"/>
                    <a:pt x="6096" y="131731"/>
                    <a:pt x="0" y="128683"/>
                  </a:cubicBezTo>
                  <a:cubicBezTo>
                    <a:pt x="7525" y="126968"/>
                    <a:pt x="14573" y="124397"/>
                    <a:pt x="21431" y="120777"/>
                  </a:cubicBezTo>
                  <a:cubicBezTo>
                    <a:pt x="15431" y="120206"/>
                    <a:pt x="9620" y="118872"/>
                    <a:pt x="4286" y="116491"/>
                  </a:cubicBezTo>
                  <a:cubicBezTo>
                    <a:pt x="25241" y="116681"/>
                    <a:pt x="52864" y="113633"/>
                    <a:pt x="72104" y="111824"/>
                  </a:cubicBezTo>
                  <a:cubicBezTo>
                    <a:pt x="92678" y="109919"/>
                    <a:pt x="106680" y="108966"/>
                    <a:pt x="124968" y="113538"/>
                  </a:cubicBezTo>
                  <a:cubicBezTo>
                    <a:pt x="129540" y="114681"/>
                    <a:pt x="131731" y="116777"/>
                    <a:pt x="136303" y="115729"/>
                  </a:cubicBezTo>
                  <a:cubicBezTo>
                    <a:pt x="140875" y="114681"/>
                    <a:pt x="142685" y="110681"/>
                    <a:pt x="143542" y="105823"/>
                  </a:cubicBezTo>
                  <a:cubicBezTo>
                    <a:pt x="144113" y="102584"/>
                    <a:pt x="142494" y="97631"/>
                    <a:pt x="141732" y="93726"/>
                  </a:cubicBezTo>
                  <a:cubicBezTo>
                    <a:pt x="140779" y="88868"/>
                    <a:pt x="141637" y="83439"/>
                    <a:pt x="140970" y="78296"/>
                  </a:cubicBezTo>
                  <a:cubicBezTo>
                    <a:pt x="140303" y="73152"/>
                    <a:pt x="137255" y="68294"/>
                    <a:pt x="131921" y="67247"/>
                  </a:cubicBezTo>
                  <a:cubicBezTo>
                    <a:pt x="141446" y="66008"/>
                    <a:pt x="154019" y="68008"/>
                    <a:pt x="159639" y="75152"/>
                  </a:cubicBezTo>
                  <a:cubicBezTo>
                    <a:pt x="165259" y="82296"/>
                    <a:pt x="164783" y="99631"/>
                    <a:pt x="174879" y="99060"/>
                  </a:cubicBezTo>
                  <a:cubicBezTo>
                    <a:pt x="183547" y="98203"/>
                    <a:pt x="180594" y="90488"/>
                    <a:pt x="183737" y="82296"/>
                  </a:cubicBezTo>
                  <a:close/>
                </a:path>
              </a:pathLst>
            </a:custGeom>
            <a:solidFill>
              <a:srgbClr val="B10000"/>
            </a:solidFill>
            <a:ln w="9525" cap="flat">
              <a:noFill/>
              <a:prstDash val="solid"/>
              <a:miter/>
            </a:ln>
          </p:spPr>
          <p:txBody>
            <a:bodyPr rtlCol="0" anchor="ctr"/>
            <a:lstStyle/>
            <a:p>
              <a:endParaRPr lang="zh-CN" altLang="en-US"/>
            </a:p>
          </p:txBody>
        </p:sp>
      </p:grpSp>
      <p:grpSp>
        <p:nvGrpSpPr>
          <p:cNvPr id="10" name="组合 9"/>
          <p:cNvGrpSpPr/>
          <p:nvPr>
            <p:custDataLst>
              <p:tags r:id="rId2"/>
            </p:custDataLst>
          </p:nvPr>
        </p:nvGrpSpPr>
        <p:grpSpPr>
          <a:xfrm>
            <a:off x="1716612" y="2495780"/>
            <a:ext cx="3996000" cy="699964"/>
            <a:chOff x="1657944" y="2568616"/>
            <a:chExt cx="3996000" cy="699964"/>
          </a:xfrm>
        </p:grpSpPr>
        <p:sp>
          <p:nvSpPr>
            <p:cNvPr id="51" name="任意多边形: 形状 50"/>
            <p:cNvSpPr/>
            <p:nvPr>
              <p:custDataLst>
                <p:tags r:id="rId3"/>
              </p:custDataLst>
            </p:nvPr>
          </p:nvSpPr>
          <p:spPr>
            <a:xfrm flipV="1">
              <a:off x="1773781" y="2568616"/>
              <a:ext cx="1186112" cy="699964"/>
            </a:xfrm>
            <a:custGeom>
              <a:avLst/>
              <a:gdLst>
                <a:gd name="connsiteX0" fmla="*/ 0 w 1186112"/>
                <a:gd name="connsiteY0" fmla="*/ 0 h 815153"/>
                <a:gd name="connsiteX1" fmla="*/ 1186112 w 1186112"/>
                <a:gd name="connsiteY1" fmla="*/ 0 h 815153"/>
                <a:gd name="connsiteX2" fmla="*/ 893448 w 1186112"/>
                <a:gd name="connsiteY2" fmla="*/ 815153 h 815153"/>
                <a:gd name="connsiteX3" fmla="*/ 0 w 1186112"/>
                <a:gd name="connsiteY3" fmla="*/ 815153 h 815153"/>
              </a:gdLst>
              <a:ahLst/>
              <a:cxnLst>
                <a:cxn ang="0">
                  <a:pos x="connsiteX0" y="connsiteY0"/>
                </a:cxn>
                <a:cxn ang="0">
                  <a:pos x="connsiteX1" y="connsiteY1"/>
                </a:cxn>
                <a:cxn ang="0">
                  <a:pos x="connsiteX2" y="connsiteY2"/>
                </a:cxn>
                <a:cxn ang="0">
                  <a:pos x="connsiteX3" y="connsiteY3"/>
                </a:cxn>
              </a:cxnLst>
              <a:rect l="l" t="t" r="r" b="b"/>
              <a:pathLst>
                <a:path w="1186112" h="815153">
                  <a:moveTo>
                    <a:pt x="0" y="0"/>
                  </a:moveTo>
                  <a:lnTo>
                    <a:pt x="1186112" y="0"/>
                  </a:lnTo>
                  <a:lnTo>
                    <a:pt x="893448" y="815153"/>
                  </a:lnTo>
                  <a:lnTo>
                    <a:pt x="0" y="815153"/>
                  </a:lnTo>
                  <a:close/>
                </a:path>
              </a:pathLst>
            </a:custGeom>
            <a:solidFill>
              <a:srgbClr val="FFDDB5"/>
            </a:solidFill>
            <a:ln w="254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 name="文本框 7"/>
            <p:cNvSpPr txBox="1"/>
            <p:nvPr>
              <p:custDataLst>
                <p:tags r:id="rId4"/>
              </p:custDataLst>
            </p:nvPr>
          </p:nvSpPr>
          <p:spPr>
            <a:xfrm>
              <a:off x="3023642" y="2626211"/>
              <a:ext cx="2187467" cy="583565"/>
            </a:xfrm>
            <a:prstGeom prst="rect">
              <a:avLst/>
            </a:prstGeom>
            <a:noFill/>
            <a:ln>
              <a:noFill/>
            </a:ln>
          </p:spPr>
          <p:txBody>
            <a:bodyPr wrap="square" rtlCol="0">
              <a:spAutoFit/>
            </a:bodyPr>
            <a:lstStyle/>
            <a:p>
              <a:pPr algn="ctr"/>
              <a:r>
                <a:rPr lang="zh-CN" altLang="en-US" sz="3200" dirty="0">
                  <a:solidFill>
                    <a:schemeClr val="tx1">
                      <a:lumMod val="85000"/>
                      <a:lumOff val="15000"/>
                    </a:schemeClr>
                  </a:solidFill>
                  <a:latin typeface="思源黑体 CN Bold" panose="020B0800000000000000" pitchFamily="34" charset="-122"/>
                  <a:ea typeface="思源黑体 CN Bold" panose="020B0800000000000000" pitchFamily="34" charset="-122"/>
                </a:rPr>
                <a:t>概念</a:t>
              </a:r>
              <a:r>
                <a:rPr lang="zh-CN" altLang="en-US" sz="3200" dirty="0">
                  <a:solidFill>
                    <a:schemeClr val="tx1">
                      <a:lumMod val="85000"/>
                      <a:lumOff val="15000"/>
                    </a:schemeClr>
                  </a:solidFill>
                  <a:latin typeface="思源黑体 CN Bold" panose="020B0800000000000000" pitchFamily="34" charset="-122"/>
                  <a:ea typeface="思源黑体 CN Bold" panose="020B0800000000000000" pitchFamily="34" charset="-122"/>
                </a:rPr>
                <a:t>内涵</a:t>
              </a:r>
              <a:endParaRPr lang="zh-CN" altLang="en-US" sz="3200" dirty="0">
                <a:solidFill>
                  <a:schemeClr val="tx1">
                    <a:lumMod val="85000"/>
                    <a:lumOff val="15000"/>
                  </a:schemeClr>
                </a:solidFill>
                <a:latin typeface="思源黑体 CN Bold" panose="020B0800000000000000" pitchFamily="34" charset="-122"/>
                <a:ea typeface="思源黑体 CN Bold" panose="020B0800000000000000" pitchFamily="34" charset="-122"/>
              </a:endParaRPr>
            </a:p>
          </p:txBody>
        </p:sp>
        <p:sp>
          <p:nvSpPr>
            <p:cNvPr id="23" name="任意多边形: 形状 22"/>
            <p:cNvSpPr/>
            <p:nvPr>
              <p:custDataLst>
                <p:tags r:id="rId5"/>
              </p:custDataLst>
            </p:nvPr>
          </p:nvSpPr>
          <p:spPr>
            <a:xfrm flipV="1">
              <a:off x="1657944" y="2568616"/>
              <a:ext cx="1186112" cy="699964"/>
            </a:xfrm>
            <a:custGeom>
              <a:avLst/>
              <a:gdLst>
                <a:gd name="connsiteX0" fmla="*/ 0 w 1186112"/>
                <a:gd name="connsiteY0" fmla="*/ 0 h 815153"/>
                <a:gd name="connsiteX1" fmla="*/ 1186112 w 1186112"/>
                <a:gd name="connsiteY1" fmla="*/ 0 h 815153"/>
                <a:gd name="connsiteX2" fmla="*/ 893448 w 1186112"/>
                <a:gd name="connsiteY2" fmla="*/ 815153 h 815153"/>
                <a:gd name="connsiteX3" fmla="*/ 0 w 1186112"/>
                <a:gd name="connsiteY3" fmla="*/ 815153 h 815153"/>
              </a:gdLst>
              <a:ahLst/>
              <a:cxnLst>
                <a:cxn ang="0">
                  <a:pos x="connsiteX0" y="connsiteY0"/>
                </a:cxn>
                <a:cxn ang="0">
                  <a:pos x="connsiteX1" y="connsiteY1"/>
                </a:cxn>
                <a:cxn ang="0">
                  <a:pos x="connsiteX2" y="connsiteY2"/>
                </a:cxn>
                <a:cxn ang="0">
                  <a:pos x="connsiteX3" y="connsiteY3"/>
                </a:cxn>
              </a:cxnLst>
              <a:rect l="l" t="t" r="r" b="b"/>
              <a:pathLst>
                <a:path w="1186112" h="815153">
                  <a:moveTo>
                    <a:pt x="0" y="0"/>
                  </a:moveTo>
                  <a:lnTo>
                    <a:pt x="1186112" y="0"/>
                  </a:lnTo>
                  <a:lnTo>
                    <a:pt x="893448" y="815153"/>
                  </a:lnTo>
                  <a:lnTo>
                    <a:pt x="0" y="815153"/>
                  </a:lnTo>
                  <a:close/>
                </a:path>
              </a:pathLst>
            </a:custGeom>
            <a:solidFill>
              <a:srgbClr val="B10000"/>
            </a:solidFill>
            <a:ln w="254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cxnSp>
          <p:nvCxnSpPr>
            <p:cNvPr id="3" name="直接连接符 2"/>
            <p:cNvCxnSpPr>
              <a:stCxn id="23" idx="0"/>
            </p:cNvCxnSpPr>
            <p:nvPr>
              <p:custDataLst>
                <p:tags r:id="rId6"/>
              </p:custDataLst>
            </p:nvPr>
          </p:nvCxnSpPr>
          <p:spPr>
            <a:xfrm flipV="1">
              <a:off x="1657944" y="3265530"/>
              <a:ext cx="3996000" cy="3050"/>
            </a:xfrm>
            <a:prstGeom prst="line">
              <a:avLst/>
            </a:prstGeom>
            <a:ln w="19050">
              <a:solidFill>
                <a:srgbClr val="B10000"/>
              </a:solidFill>
            </a:ln>
          </p:spPr>
          <p:style>
            <a:lnRef idx="1">
              <a:schemeClr val="accent1"/>
            </a:lnRef>
            <a:fillRef idx="0">
              <a:schemeClr val="accent1"/>
            </a:fillRef>
            <a:effectRef idx="0">
              <a:schemeClr val="accent1"/>
            </a:effectRef>
            <a:fontRef idx="minor">
              <a:schemeClr val="tx1"/>
            </a:fontRef>
          </p:style>
        </p:cxnSp>
        <p:sp>
          <p:nvSpPr>
            <p:cNvPr id="26" name="文本框 25"/>
            <p:cNvSpPr txBox="1"/>
            <p:nvPr>
              <p:custDataLst>
                <p:tags r:id="rId7"/>
              </p:custDataLst>
            </p:nvPr>
          </p:nvSpPr>
          <p:spPr>
            <a:xfrm>
              <a:off x="1657944" y="2626211"/>
              <a:ext cx="915121" cy="584775"/>
            </a:xfrm>
            <a:prstGeom prst="rect">
              <a:avLst/>
            </a:prstGeom>
            <a:noFill/>
            <a:ln>
              <a:noFill/>
            </a:ln>
          </p:spPr>
          <p:txBody>
            <a:bodyPr wrap="square" rtlCol="0">
              <a:spAutoFit/>
            </a:bodyPr>
            <a:lstStyle/>
            <a:p>
              <a:pPr algn="ctr"/>
              <a:r>
                <a:rPr lang="zh-CN" altLang="en-US" sz="3200" dirty="0">
                  <a:solidFill>
                    <a:schemeClr val="bg1"/>
                  </a:solidFill>
                  <a:latin typeface="思源宋体 CN Heavy" panose="02020900000000000000" pitchFamily="18" charset="-122"/>
                  <a:ea typeface="思源宋体 CN Heavy" panose="02020900000000000000" pitchFamily="18" charset="-122"/>
                </a:rPr>
                <a:t>壹</a:t>
              </a:r>
              <a:endParaRPr lang="zh-CN" altLang="en-US" sz="3200" dirty="0">
                <a:solidFill>
                  <a:schemeClr val="bg1"/>
                </a:solidFill>
                <a:latin typeface="思源宋体 CN Heavy" panose="02020900000000000000" pitchFamily="18" charset="-122"/>
                <a:ea typeface="思源宋体 CN Heavy" panose="02020900000000000000" pitchFamily="18" charset="-122"/>
              </a:endParaRPr>
            </a:p>
          </p:txBody>
        </p:sp>
      </p:grpSp>
      <p:grpSp>
        <p:nvGrpSpPr>
          <p:cNvPr id="52" name="组合 51"/>
          <p:cNvGrpSpPr/>
          <p:nvPr>
            <p:custDataLst>
              <p:tags r:id="rId8"/>
            </p:custDataLst>
          </p:nvPr>
        </p:nvGrpSpPr>
        <p:grpSpPr>
          <a:xfrm>
            <a:off x="1716612" y="3983354"/>
            <a:ext cx="3996000" cy="699964"/>
            <a:chOff x="1657944" y="2568616"/>
            <a:chExt cx="3996000" cy="699964"/>
          </a:xfrm>
        </p:grpSpPr>
        <p:sp>
          <p:nvSpPr>
            <p:cNvPr id="53" name="任意多边形: 形状 52"/>
            <p:cNvSpPr/>
            <p:nvPr>
              <p:custDataLst>
                <p:tags r:id="rId9"/>
              </p:custDataLst>
            </p:nvPr>
          </p:nvSpPr>
          <p:spPr>
            <a:xfrm flipV="1">
              <a:off x="1773781" y="2568616"/>
              <a:ext cx="1186112" cy="699964"/>
            </a:xfrm>
            <a:custGeom>
              <a:avLst/>
              <a:gdLst>
                <a:gd name="connsiteX0" fmla="*/ 0 w 1186112"/>
                <a:gd name="connsiteY0" fmla="*/ 0 h 815153"/>
                <a:gd name="connsiteX1" fmla="*/ 1186112 w 1186112"/>
                <a:gd name="connsiteY1" fmla="*/ 0 h 815153"/>
                <a:gd name="connsiteX2" fmla="*/ 893448 w 1186112"/>
                <a:gd name="connsiteY2" fmla="*/ 815153 h 815153"/>
                <a:gd name="connsiteX3" fmla="*/ 0 w 1186112"/>
                <a:gd name="connsiteY3" fmla="*/ 815153 h 815153"/>
              </a:gdLst>
              <a:ahLst/>
              <a:cxnLst>
                <a:cxn ang="0">
                  <a:pos x="connsiteX0" y="connsiteY0"/>
                </a:cxn>
                <a:cxn ang="0">
                  <a:pos x="connsiteX1" y="connsiteY1"/>
                </a:cxn>
                <a:cxn ang="0">
                  <a:pos x="connsiteX2" y="connsiteY2"/>
                </a:cxn>
                <a:cxn ang="0">
                  <a:pos x="connsiteX3" y="connsiteY3"/>
                </a:cxn>
              </a:cxnLst>
              <a:rect l="l" t="t" r="r" b="b"/>
              <a:pathLst>
                <a:path w="1186112" h="815153">
                  <a:moveTo>
                    <a:pt x="0" y="0"/>
                  </a:moveTo>
                  <a:lnTo>
                    <a:pt x="1186112" y="0"/>
                  </a:lnTo>
                  <a:lnTo>
                    <a:pt x="893448" y="815153"/>
                  </a:lnTo>
                  <a:lnTo>
                    <a:pt x="0" y="815153"/>
                  </a:lnTo>
                  <a:close/>
                </a:path>
              </a:pathLst>
            </a:custGeom>
            <a:solidFill>
              <a:srgbClr val="FFDDB5"/>
            </a:solidFill>
            <a:ln w="254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4" name="文本框 53"/>
            <p:cNvSpPr txBox="1"/>
            <p:nvPr>
              <p:custDataLst>
                <p:tags r:id="rId10"/>
              </p:custDataLst>
            </p:nvPr>
          </p:nvSpPr>
          <p:spPr>
            <a:xfrm>
              <a:off x="3023829" y="2626401"/>
              <a:ext cx="2073275" cy="583565"/>
            </a:xfrm>
            <a:prstGeom prst="rect">
              <a:avLst/>
            </a:prstGeom>
            <a:noFill/>
            <a:ln>
              <a:noFill/>
            </a:ln>
          </p:spPr>
          <p:txBody>
            <a:bodyPr wrap="square" rtlCol="0">
              <a:spAutoFit/>
            </a:bodyPr>
            <a:lstStyle/>
            <a:p>
              <a:pPr algn="ctr"/>
              <a:r>
                <a:rPr lang="zh-CN" altLang="en-US" sz="3200" dirty="0">
                  <a:solidFill>
                    <a:schemeClr val="tx1">
                      <a:lumMod val="85000"/>
                      <a:lumOff val="15000"/>
                    </a:schemeClr>
                  </a:solidFill>
                  <a:latin typeface="思源黑体 CN Bold" panose="020B0800000000000000" pitchFamily="34" charset="-122"/>
                  <a:ea typeface="思源黑体 CN Bold" panose="020B0800000000000000" pitchFamily="34" charset="-122"/>
                </a:rPr>
                <a:t>个人实践</a:t>
              </a:r>
              <a:endParaRPr lang="zh-CN" altLang="en-US" sz="3200" dirty="0">
                <a:solidFill>
                  <a:schemeClr val="tx1">
                    <a:lumMod val="85000"/>
                    <a:lumOff val="15000"/>
                  </a:schemeClr>
                </a:solidFill>
                <a:latin typeface="思源黑体 CN Bold" panose="020B0800000000000000" pitchFamily="34" charset="-122"/>
                <a:ea typeface="思源黑体 CN Bold" panose="020B0800000000000000" pitchFamily="34" charset="-122"/>
              </a:endParaRPr>
            </a:p>
          </p:txBody>
        </p:sp>
        <p:sp>
          <p:nvSpPr>
            <p:cNvPr id="55" name="任意多边形: 形状 54"/>
            <p:cNvSpPr/>
            <p:nvPr>
              <p:custDataLst>
                <p:tags r:id="rId11"/>
              </p:custDataLst>
            </p:nvPr>
          </p:nvSpPr>
          <p:spPr>
            <a:xfrm flipV="1">
              <a:off x="1657944" y="2568616"/>
              <a:ext cx="1186112" cy="699964"/>
            </a:xfrm>
            <a:custGeom>
              <a:avLst/>
              <a:gdLst>
                <a:gd name="connsiteX0" fmla="*/ 0 w 1186112"/>
                <a:gd name="connsiteY0" fmla="*/ 0 h 815153"/>
                <a:gd name="connsiteX1" fmla="*/ 1186112 w 1186112"/>
                <a:gd name="connsiteY1" fmla="*/ 0 h 815153"/>
                <a:gd name="connsiteX2" fmla="*/ 893448 w 1186112"/>
                <a:gd name="connsiteY2" fmla="*/ 815153 h 815153"/>
                <a:gd name="connsiteX3" fmla="*/ 0 w 1186112"/>
                <a:gd name="connsiteY3" fmla="*/ 815153 h 815153"/>
              </a:gdLst>
              <a:ahLst/>
              <a:cxnLst>
                <a:cxn ang="0">
                  <a:pos x="connsiteX0" y="connsiteY0"/>
                </a:cxn>
                <a:cxn ang="0">
                  <a:pos x="connsiteX1" y="connsiteY1"/>
                </a:cxn>
                <a:cxn ang="0">
                  <a:pos x="connsiteX2" y="connsiteY2"/>
                </a:cxn>
                <a:cxn ang="0">
                  <a:pos x="connsiteX3" y="connsiteY3"/>
                </a:cxn>
              </a:cxnLst>
              <a:rect l="l" t="t" r="r" b="b"/>
              <a:pathLst>
                <a:path w="1186112" h="815153">
                  <a:moveTo>
                    <a:pt x="0" y="0"/>
                  </a:moveTo>
                  <a:lnTo>
                    <a:pt x="1186112" y="0"/>
                  </a:lnTo>
                  <a:lnTo>
                    <a:pt x="893448" y="815153"/>
                  </a:lnTo>
                  <a:lnTo>
                    <a:pt x="0" y="815153"/>
                  </a:lnTo>
                  <a:close/>
                </a:path>
              </a:pathLst>
            </a:custGeom>
            <a:solidFill>
              <a:srgbClr val="B10000"/>
            </a:solidFill>
            <a:ln w="254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cxnSp>
          <p:nvCxnSpPr>
            <p:cNvPr id="56" name="直接连接符 55"/>
            <p:cNvCxnSpPr>
              <a:stCxn id="55" idx="0"/>
            </p:cNvCxnSpPr>
            <p:nvPr>
              <p:custDataLst>
                <p:tags r:id="rId12"/>
              </p:custDataLst>
            </p:nvPr>
          </p:nvCxnSpPr>
          <p:spPr>
            <a:xfrm flipV="1">
              <a:off x="1657944" y="3265530"/>
              <a:ext cx="3996000" cy="3050"/>
            </a:xfrm>
            <a:prstGeom prst="line">
              <a:avLst/>
            </a:prstGeom>
            <a:ln w="19050">
              <a:solidFill>
                <a:srgbClr val="B10000"/>
              </a:solidFill>
            </a:ln>
          </p:spPr>
          <p:style>
            <a:lnRef idx="1">
              <a:schemeClr val="accent1"/>
            </a:lnRef>
            <a:fillRef idx="0">
              <a:schemeClr val="accent1"/>
            </a:fillRef>
            <a:effectRef idx="0">
              <a:schemeClr val="accent1"/>
            </a:effectRef>
            <a:fontRef idx="minor">
              <a:schemeClr val="tx1"/>
            </a:fontRef>
          </p:style>
        </p:cxnSp>
        <p:sp>
          <p:nvSpPr>
            <p:cNvPr id="57" name="文本框 56"/>
            <p:cNvSpPr txBox="1"/>
            <p:nvPr>
              <p:custDataLst>
                <p:tags r:id="rId13"/>
              </p:custDataLst>
            </p:nvPr>
          </p:nvSpPr>
          <p:spPr>
            <a:xfrm>
              <a:off x="1657944" y="2626211"/>
              <a:ext cx="915121" cy="584775"/>
            </a:xfrm>
            <a:prstGeom prst="rect">
              <a:avLst/>
            </a:prstGeom>
            <a:noFill/>
            <a:ln>
              <a:noFill/>
            </a:ln>
          </p:spPr>
          <p:txBody>
            <a:bodyPr wrap="square" rtlCol="0">
              <a:spAutoFit/>
            </a:bodyPr>
            <a:lstStyle/>
            <a:p>
              <a:pPr algn="ctr"/>
              <a:r>
                <a:rPr lang="zh-CN" altLang="en-US" sz="3200" dirty="0">
                  <a:solidFill>
                    <a:schemeClr val="bg1"/>
                  </a:solidFill>
                  <a:latin typeface="思源宋体 CN Heavy" panose="02020900000000000000" pitchFamily="18" charset="-122"/>
                  <a:ea typeface="思源宋体 CN Heavy" panose="02020900000000000000" pitchFamily="18" charset="-122"/>
                </a:rPr>
                <a:t>叁</a:t>
              </a:r>
              <a:endParaRPr lang="zh-CN" altLang="en-US" sz="3200" dirty="0">
                <a:solidFill>
                  <a:schemeClr val="bg1"/>
                </a:solidFill>
                <a:latin typeface="思源宋体 CN Heavy" panose="02020900000000000000" pitchFamily="18" charset="-122"/>
                <a:ea typeface="思源宋体 CN Heavy" panose="02020900000000000000" pitchFamily="18" charset="-122"/>
              </a:endParaRPr>
            </a:p>
          </p:txBody>
        </p:sp>
      </p:grpSp>
      <p:grpSp>
        <p:nvGrpSpPr>
          <p:cNvPr id="61" name="组合 60"/>
          <p:cNvGrpSpPr/>
          <p:nvPr>
            <p:custDataLst>
              <p:tags r:id="rId14"/>
            </p:custDataLst>
          </p:nvPr>
        </p:nvGrpSpPr>
        <p:grpSpPr>
          <a:xfrm>
            <a:off x="6479388" y="2492730"/>
            <a:ext cx="3996000" cy="699964"/>
            <a:chOff x="1657944" y="2568616"/>
            <a:chExt cx="3996000" cy="699964"/>
          </a:xfrm>
        </p:grpSpPr>
        <p:sp>
          <p:nvSpPr>
            <p:cNvPr id="66" name="任意多边形: 形状 65"/>
            <p:cNvSpPr/>
            <p:nvPr>
              <p:custDataLst>
                <p:tags r:id="rId15"/>
              </p:custDataLst>
            </p:nvPr>
          </p:nvSpPr>
          <p:spPr>
            <a:xfrm flipV="1">
              <a:off x="1773781" y="2568616"/>
              <a:ext cx="1186112" cy="699964"/>
            </a:xfrm>
            <a:custGeom>
              <a:avLst/>
              <a:gdLst>
                <a:gd name="connsiteX0" fmla="*/ 0 w 1186112"/>
                <a:gd name="connsiteY0" fmla="*/ 0 h 815153"/>
                <a:gd name="connsiteX1" fmla="*/ 1186112 w 1186112"/>
                <a:gd name="connsiteY1" fmla="*/ 0 h 815153"/>
                <a:gd name="connsiteX2" fmla="*/ 893448 w 1186112"/>
                <a:gd name="connsiteY2" fmla="*/ 815153 h 815153"/>
                <a:gd name="connsiteX3" fmla="*/ 0 w 1186112"/>
                <a:gd name="connsiteY3" fmla="*/ 815153 h 815153"/>
              </a:gdLst>
              <a:ahLst/>
              <a:cxnLst>
                <a:cxn ang="0">
                  <a:pos x="connsiteX0" y="connsiteY0"/>
                </a:cxn>
                <a:cxn ang="0">
                  <a:pos x="connsiteX1" y="connsiteY1"/>
                </a:cxn>
                <a:cxn ang="0">
                  <a:pos x="connsiteX2" y="connsiteY2"/>
                </a:cxn>
                <a:cxn ang="0">
                  <a:pos x="connsiteX3" y="connsiteY3"/>
                </a:cxn>
              </a:cxnLst>
              <a:rect l="l" t="t" r="r" b="b"/>
              <a:pathLst>
                <a:path w="1186112" h="815153">
                  <a:moveTo>
                    <a:pt x="0" y="0"/>
                  </a:moveTo>
                  <a:lnTo>
                    <a:pt x="1186112" y="0"/>
                  </a:lnTo>
                  <a:lnTo>
                    <a:pt x="893448" y="815153"/>
                  </a:lnTo>
                  <a:lnTo>
                    <a:pt x="0" y="815153"/>
                  </a:lnTo>
                  <a:close/>
                </a:path>
              </a:pathLst>
            </a:custGeom>
            <a:solidFill>
              <a:srgbClr val="FFDDB5"/>
            </a:solidFill>
            <a:ln w="254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8" name="文本框 67"/>
            <p:cNvSpPr txBox="1"/>
            <p:nvPr>
              <p:custDataLst>
                <p:tags r:id="rId16"/>
              </p:custDataLst>
            </p:nvPr>
          </p:nvSpPr>
          <p:spPr>
            <a:xfrm>
              <a:off x="2960142" y="2630656"/>
              <a:ext cx="2187467" cy="583565"/>
            </a:xfrm>
            <a:prstGeom prst="rect">
              <a:avLst/>
            </a:prstGeom>
            <a:noFill/>
            <a:ln>
              <a:noFill/>
            </a:ln>
          </p:spPr>
          <p:txBody>
            <a:bodyPr wrap="square" rtlCol="0">
              <a:spAutoFit/>
            </a:bodyPr>
            <a:lstStyle/>
            <a:p>
              <a:pPr algn="ctr"/>
              <a:r>
                <a:rPr lang="zh-CN" altLang="en-US" sz="3200" dirty="0">
                  <a:solidFill>
                    <a:schemeClr val="tx1">
                      <a:lumMod val="85000"/>
                      <a:lumOff val="15000"/>
                    </a:schemeClr>
                  </a:solidFill>
                  <a:latin typeface="思源黑体 CN Bold" panose="020B0800000000000000" pitchFamily="34" charset="-122"/>
                  <a:ea typeface="思源黑体 CN Bold" panose="020B0800000000000000" pitchFamily="34" charset="-122"/>
                </a:rPr>
                <a:t>浙江</a:t>
              </a:r>
              <a:r>
                <a:rPr lang="zh-CN" altLang="en-US" sz="3200" dirty="0">
                  <a:solidFill>
                    <a:schemeClr val="tx1">
                      <a:lumMod val="85000"/>
                      <a:lumOff val="15000"/>
                    </a:schemeClr>
                  </a:solidFill>
                  <a:latin typeface="思源黑体 CN Bold" panose="020B0800000000000000" pitchFamily="34" charset="-122"/>
                  <a:ea typeface="思源黑体 CN Bold" panose="020B0800000000000000" pitchFamily="34" charset="-122"/>
                </a:rPr>
                <a:t>践行</a:t>
              </a:r>
              <a:endParaRPr lang="zh-CN" altLang="en-US" sz="3200" dirty="0">
                <a:solidFill>
                  <a:schemeClr val="tx1">
                    <a:lumMod val="85000"/>
                    <a:lumOff val="15000"/>
                  </a:schemeClr>
                </a:solidFill>
                <a:latin typeface="思源黑体 CN Bold" panose="020B0800000000000000" pitchFamily="34" charset="-122"/>
                <a:ea typeface="思源黑体 CN Bold" panose="020B0800000000000000" pitchFamily="34" charset="-122"/>
              </a:endParaRPr>
            </a:p>
          </p:txBody>
        </p:sp>
        <p:sp>
          <p:nvSpPr>
            <p:cNvPr id="69" name="任意多边形: 形状 68"/>
            <p:cNvSpPr/>
            <p:nvPr>
              <p:custDataLst>
                <p:tags r:id="rId17"/>
              </p:custDataLst>
            </p:nvPr>
          </p:nvSpPr>
          <p:spPr>
            <a:xfrm flipV="1">
              <a:off x="1657944" y="2568616"/>
              <a:ext cx="1186112" cy="699964"/>
            </a:xfrm>
            <a:custGeom>
              <a:avLst/>
              <a:gdLst>
                <a:gd name="connsiteX0" fmla="*/ 0 w 1186112"/>
                <a:gd name="connsiteY0" fmla="*/ 0 h 815153"/>
                <a:gd name="connsiteX1" fmla="*/ 1186112 w 1186112"/>
                <a:gd name="connsiteY1" fmla="*/ 0 h 815153"/>
                <a:gd name="connsiteX2" fmla="*/ 893448 w 1186112"/>
                <a:gd name="connsiteY2" fmla="*/ 815153 h 815153"/>
                <a:gd name="connsiteX3" fmla="*/ 0 w 1186112"/>
                <a:gd name="connsiteY3" fmla="*/ 815153 h 815153"/>
              </a:gdLst>
              <a:ahLst/>
              <a:cxnLst>
                <a:cxn ang="0">
                  <a:pos x="connsiteX0" y="connsiteY0"/>
                </a:cxn>
                <a:cxn ang="0">
                  <a:pos x="connsiteX1" y="connsiteY1"/>
                </a:cxn>
                <a:cxn ang="0">
                  <a:pos x="connsiteX2" y="connsiteY2"/>
                </a:cxn>
                <a:cxn ang="0">
                  <a:pos x="connsiteX3" y="connsiteY3"/>
                </a:cxn>
              </a:cxnLst>
              <a:rect l="l" t="t" r="r" b="b"/>
              <a:pathLst>
                <a:path w="1186112" h="815153">
                  <a:moveTo>
                    <a:pt x="0" y="0"/>
                  </a:moveTo>
                  <a:lnTo>
                    <a:pt x="1186112" y="0"/>
                  </a:lnTo>
                  <a:lnTo>
                    <a:pt x="893448" y="815153"/>
                  </a:lnTo>
                  <a:lnTo>
                    <a:pt x="0" y="815153"/>
                  </a:lnTo>
                  <a:close/>
                </a:path>
              </a:pathLst>
            </a:custGeom>
            <a:solidFill>
              <a:srgbClr val="B10000"/>
            </a:solidFill>
            <a:ln w="254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cxnSp>
          <p:nvCxnSpPr>
            <p:cNvPr id="70" name="直接连接符 69"/>
            <p:cNvCxnSpPr>
              <a:stCxn id="69" idx="0"/>
            </p:cNvCxnSpPr>
            <p:nvPr>
              <p:custDataLst>
                <p:tags r:id="rId18"/>
              </p:custDataLst>
            </p:nvPr>
          </p:nvCxnSpPr>
          <p:spPr>
            <a:xfrm flipV="1">
              <a:off x="1657944" y="3265530"/>
              <a:ext cx="3996000" cy="3050"/>
            </a:xfrm>
            <a:prstGeom prst="line">
              <a:avLst/>
            </a:prstGeom>
            <a:ln w="19050">
              <a:solidFill>
                <a:srgbClr val="B10000"/>
              </a:solidFill>
            </a:ln>
          </p:spPr>
          <p:style>
            <a:lnRef idx="1">
              <a:schemeClr val="accent1"/>
            </a:lnRef>
            <a:fillRef idx="0">
              <a:schemeClr val="accent1"/>
            </a:fillRef>
            <a:effectRef idx="0">
              <a:schemeClr val="accent1"/>
            </a:effectRef>
            <a:fontRef idx="minor">
              <a:schemeClr val="tx1"/>
            </a:fontRef>
          </p:style>
        </p:cxnSp>
        <p:sp>
          <p:nvSpPr>
            <p:cNvPr id="71" name="文本框 70"/>
            <p:cNvSpPr txBox="1"/>
            <p:nvPr>
              <p:custDataLst>
                <p:tags r:id="rId19"/>
              </p:custDataLst>
            </p:nvPr>
          </p:nvSpPr>
          <p:spPr>
            <a:xfrm>
              <a:off x="1657944" y="2626211"/>
              <a:ext cx="915121" cy="584775"/>
            </a:xfrm>
            <a:prstGeom prst="rect">
              <a:avLst/>
            </a:prstGeom>
            <a:noFill/>
            <a:ln>
              <a:noFill/>
            </a:ln>
          </p:spPr>
          <p:txBody>
            <a:bodyPr wrap="square" rtlCol="0">
              <a:spAutoFit/>
            </a:bodyPr>
            <a:lstStyle/>
            <a:p>
              <a:pPr algn="ctr"/>
              <a:r>
                <a:rPr lang="zh-CN" altLang="en-US" sz="3200" dirty="0">
                  <a:solidFill>
                    <a:schemeClr val="bg1"/>
                  </a:solidFill>
                  <a:latin typeface="思源宋体 CN Heavy" panose="02020900000000000000" pitchFamily="18" charset="-122"/>
                  <a:ea typeface="思源宋体 CN Heavy" panose="02020900000000000000" pitchFamily="18" charset="-122"/>
                </a:rPr>
                <a:t>贰</a:t>
              </a:r>
              <a:endParaRPr lang="zh-CN" altLang="en-US" sz="3200" dirty="0">
                <a:solidFill>
                  <a:schemeClr val="bg1"/>
                </a:solidFill>
                <a:latin typeface="思源宋体 CN Heavy" panose="02020900000000000000" pitchFamily="18" charset="-122"/>
                <a:ea typeface="思源宋体 CN Heavy" panose="02020900000000000000" pitchFamily="18" charset="-122"/>
              </a:endParaRPr>
            </a:p>
          </p:txBody>
        </p:sp>
      </p:grpSp>
      <p:grpSp>
        <p:nvGrpSpPr>
          <p:cNvPr id="72" name="组合 71"/>
          <p:cNvGrpSpPr/>
          <p:nvPr>
            <p:custDataLst>
              <p:tags r:id="rId20"/>
            </p:custDataLst>
          </p:nvPr>
        </p:nvGrpSpPr>
        <p:grpSpPr>
          <a:xfrm>
            <a:off x="6479388" y="3980304"/>
            <a:ext cx="3996000" cy="699964"/>
            <a:chOff x="1657944" y="2568616"/>
            <a:chExt cx="3996000" cy="699964"/>
          </a:xfrm>
        </p:grpSpPr>
        <p:sp>
          <p:nvSpPr>
            <p:cNvPr id="73" name="任意多边形: 形状 72"/>
            <p:cNvSpPr/>
            <p:nvPr>
              <p:custDataLst>
                <p:tags r:id="rId21"/>
              </p:custDataLst>
            </p:nvPr>
          </p:nvSpPr>
          <p:spPr>
            <a:xfrm flipV="1">
              <a:off x="1773781" y="2568616"/>
              <a:ext cx="1186112" cy="699964"/>
            </a:xfrm>
            <a:custGeom>
              <a:avLst/>
              <a:gdLst>
                <a:gd name="connsiteX0" fmla="*/ 0 w 1186112"/>
                <a:gd name="connsiteY0" fmla="*/ 0 h 815153"/>
                <a:gd name="connsiteX1" fmla="*/ 1186112 w 1186112"/>
                <a:gd name="connsiteY1" fmla="*/ 0 h 815153"/>
                <a:gd name="connsiteX2" fmla="*/ 893448 w 1186112"/>
                <a:gd name="connsiteY2" fmla="*/ 815153 h 815153"/>
                <a:gd name="connsiteX3" fmla="*/ 0 w 1186112"/>
                <a:gd name="connsiteY3" fmla="*/ 815153 h 815153"/>
              </a:gdLst>
              <a:ahLst/>
              <a:cxnLst>
                <a:cxn ang="0">
                  <a:pos x="connsiteX0" y="connsiteY0"/>
                </a:cxn>
                <a:cxn ang="0">
                  <a:pos x="connsiteX1" y="connsiteY1"/>
                </a:cxn>
                <a:cxn ang="0">
                  <a:pos x="connsiteX2" y="connsiteY2"/>
                </a:cxn>
                <a:cxn ang="0">
                  <a:pos x="connsiteX3" y="connsiteY3"/>
                </a:cxn>
              </a:cxnLst>
              <a:rect l="l" t="t" r="r" b="b"/>
              <a:pathLst>
                <a:path w="1186112" h="815153">
                  <a:moveTo>
                    <a:pt x="0" y="0"/>
                  </a:moveTo>
                  <a:lnTo>
                    <a:pt x="1186112" y="0"/>
                  </a:lnTo>
                  <a:lnTo>
                    <a:pt x="893448" y="815153"/>
                  </a:lnTo>
                  <a:lnTo>
                    <a:pt x="0" y="815153"/>
                  </a:lnTo>
                  <a:close/>
                </a:path>
              </a:pathLst>
            </a:custGeom>
            <a:solidFill>
              <a:srgbClr val="FFDDB5"/>
            </a:solidFill>
            <a:ln w="254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4" name="文本框 73"/>
            <p:cNvSpPr txBox="1"/>
            <p:nvPr>
              <p:custDataLst>
                <p:tags r:id="rId22"/>
              </p:custDataLst>
            </p:nvPr>
          </p:nvSpPr>
          <p:spPr>
            <a:xfrm>
              <a:off x="3041422" y="2626211"/>
              <a:ext cx="2187467" cy="583565"/>
            </a:xfrm>
            <a:prstGeom prst="rect">
              <a:avLst/>
            </a:prstGeom>
            <a:noFill/>
            <a:ln>
              <a:noFill/>
            </a:ln>
          </p:spPr>
          <p:txBody>
            <a:bodyPr wrap="square" rtlCol="0">
              <a:spAutoFit/>
            </a:bodyPr>
            <a:lstStyle/>
            <a:p>
              <a:pPr algn="ctr"/>
              <a:r>
                <a:rPr lang="zh-CN" altLang="en-US" sz="3200" dirty="0">
                  <a:solidFill>
                    <a:schemeClr val="tx1">
                      <a:lumMod val="85000"/>
                      <a:lumOff val="15000"/>
                    </a:schemeClr>
                  </a:solidFill>
                  <a:latin typeface="思源黑体 CN Bold" panose="020B0800000000000000" pitchFamily="34" charset="-122"/>
                  <a:ea typeface="思源黑体 CN Bold" panose="020B0800000000000000" pitchFamily="34" charset="-122"/>
                </a:rPr>
                <a:t>结语</a:t>
              </a:r>
              <a:endParaRPr lang="zh-CN" altLang="en-US" sz="3200" dirty="0">
                <a:solidFill>
                  <a:schemeClr val="tx1">
                    <a:lumMod val="85000"/>
                    <a:lumOff val="15000"/>
                  </a:schemeClr>
                </a:solidFill>
                <a:latin typeface="思源黑体 CN Bold" panose="020B0800000000000000" pitchFamily="34" charset="-122"/>
                <a:ea typeface="思源黑体 CN Bold" panose="020B0800000000000000" pitchFamily="34" charset="-122"/>
              </a:endParaRPr>
            </a:p>
          </p:txBody>
        </p:sp>
        <p:sp>
          <p:nvSpPr>
            <p:cNvPr id="75" name="任意多边形: 形状 74"/>
            <p:cNvSpPr/>
            <p:nvPr>
              <p:custDataLst>
                <p:tags r:id="rId23"/>
              </p:custDataLst>
            </p:nvPr>
          </p:nvSpPr>
          <p:spPr>
            <a:xfrm flipV="1">
              <a:off x="1657944" y="2568616"/>
              <a:ext cx="1186112" cy="699964"/>
            </a:xfrm>
            <a:custGeom>
              <a:avLst/>
              <a:gdLst>
                <a:gd name="connsiteX0" fmla="*/ 0 w 1186112"/>
                <a:gd name="connsiteY0" fmla="*/ 0 h 815153"/>
                <a:gd name="connsiteX1" fmla="*/ 1186112 w 1186112"/>
                <a:gd name="connsiteY1" fmla="*/ 0 h 815153"/>
                <a:gd name="connsiteX2" fmla="*/ 893448 w 1186112"/>
                <a:gd name="connsiteY2" fmla="*/ 815153 h 815153"/>
                <a:gd name="connsiteX3" fmla="*/ 0 w 1186112"/>
                <a:gd name="connsiteY3" fmla="*/ 815153 h 815153"/>
              </a:gdLst>
              <a:ahLst/>
              <a:cxnLst>
                <a:cxn ang="0">
                  <a:pos x="connsiteX0" y="connsiteY0"/>
                </a:cxn>
                <a:cxn ang="0">
                  <a:pos x="connsiteX1" y="connsiteY1"/>
                </a:cxn>
                <a:cxn ang="0">
                  <a:pos x="connsiteX2" y="connsiteY2"/>
                </a:cxn>
                <a:cxn ang="0">
                  <a:pos x="connsiteX3" y="connsiteY3"/>
                </a:cxn>
              </a:cxnLst>
              <a:rect l="l" t="t" r="r" b="b"/>
              <a:pathLst>
                <a:path w="1186112" h="815153">
                  <a:moveTo>
                    <a:pt x="0" y="0"/>
                  </a:moveTo>
                  <a:lnTo>
                    <a:pt x="1186112" y="0"/>
                  </a:lnTo>
                  <a:lnTo>
                    <a:pt x="893448" y="815153"/>
                  </a:lnTo>
                  <a:lnTo>
                    <a:pt x="0" y="815153"/>
                  </a:lnTo>
                  <a:close/>
                </a:path>
              </a:pathLst>
            </a:custGeom>
            <a:solidFill>
              <a:srgbClr val="B10000"/>
            </a:solidFill>
            <a:ln w="254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cxnSp>
          <p:nvCxnSpPr>
            <p:cNvPr id="76" name="直接连接符 75"/>
            <p:cNvCxnSpPr>
              <a:stCxn id="75" idx="0"/>
            </p:cNvCxnSpPr>
            <p:nvPr>
              <p:custDataLst>
                <p:tags r:id="rId24"/>
              </p:custDataLst>
            </p:nvPr>
          </p:nvCxnSpPr>
          <p:spPr>
            <a:xfrm flipV="1">
              <a:off x="1657944" y="3265530"/>
              <a:ext cx="3996000" cy="3050"/>
            </a:xfrm>
            <a:prstGeom prst="line">
              <a:avLst/>
            </a:prstGeom>
            <a:ln w="19050">
              <a:solidFill>
                <a:srgbClr val="B10000"/>
              </a:solidFill>
            </a:ln>
          </p:spPr>
          <p:style>
            <a:lnRef idx="1">
              <a:schemeClr val="accent1"/>
            </a:lnRef>
            <a:fillRef idx="0">
              <a:schemeClr val="accent1"/>
            </a:fillRef>
            <a:effectRef idx="0">
              <a:schemeClr val="accent1"/>
            </a:effectRef>
            <a:fontRef idx="minor">
              <a:schemeClr val="tx1"/>
            </a:fontRef>
          </p:style>
        </p:cxnSp>
        <p:sp>
          <p:nvSpPr>
            <p:cNvPr id="77" name="文本框 76"/>
            <p:cNvSpPr txBox="1"/>
            <p:nvPr>
              <p:custDataLst>
                <p:tags r:id="rId25"/>
              </p:custDataLst>
            </p:nvPr>
          </p:nvSpPr>
          <p:spPr>
            <a:xfrm>
              <a:off x="1657944" y="2626211"/>
              <a:ext cx="915121" cy="584775"/>
            </a:xfrm>
            <a:prstGeom prst="rect">
              <a:avLst/>
            </a:prstGeom>
            <a:noFill/>
            <a:ln>
              <a:noFill/>
            </a:ln>
          </p:spPr>
          <p:txBody>
            <a:bodyPr wrap="square" rtlCol="0">
              <a:spAutoFit/>
            </a:bodyPr>
            <a:lstStyle/>
            <a:p>
              <a:pPr algn="ctr"/>
              <a:r>
                <a:rPr lang="zh-CN" altLang="en-US" sz="3200" dirty="0">
                  <a:solidFill>
                    <a:schemeClr val="bg1"/>
                  </a:solidFill>
                  <a:latin typeface="思源宋体 CN Heavy" panose="02020900000000000000" pitchFamily="18" charset="-122"/>
                  <a:ea typeface="思源宋体 CN Heavy" panose="02020900000000000000" pitchFamily="18" charset="-122"/>
                </a:rPr>
                <a:t>肆</a:t>
              </a:r>
              <a:endParaRPr lang="zh-CN" altLang="en-US" sz="3200" dirty="0">
                <a:solidFill>
                  <a:schemeClr val="bg1"/>
                </a:solidFill>
                <a:latin typeface="思源宋体 CN Heavy" panose="02020900000000000000" pitchFamily="18" charset="-122"/>
                <a:ea typeface="思源宋体 CN Heavy" panose="02020900000000000000" pitchFamily="18" charset="-122"/>
              </a:endParaRPr>
            </a:p>
          </p:txBody>
        </p:sp>
      </p:grpSp>
      <p:pic>
        <p:nvPicPr>
          <p:cNvPr id="38" name="图片 37" descr="背景图案&#10;&#10;中度可信度描述已自动生成"/>
          <p:cNvPicPr>
            <a:picLocks noChangeAspect="1"/>
          </p:cNvPicPr>
          <p:nvPr/>
        </p:nvPicPr>
        <p:blipFill rotWithShape="1">
          <a:blip r:embed="rId26">
            <a:extLst>
              <a:ext uri="{28A0092B-C50C-407E-A947-70E740481C1C}">
                <a14:useLocalDpi xmlns:a14="http://schemas.microsoft.com/office/drawing/2010/main" val="0"/>
              </a:ext>
            </a:extLst>
          </a:blip>
          <a:srcRect t="44389" b="30429"/>
          <a:stretch>
            <a:fillRect/>
          </a:stretch>
        </p:blipFill>
        <p:spPr>
          <a:xfrm>
            <a:off x="1" y="4247946"/>
            <a:ext cx="12191999" cy="2610054"/>
          </a:xfrm>
          <a:custGeom>
            <a:avLst/>
            <a:gdLst>
              <a:gd name="connsiteX0" fmla="*/ 0 w 12191999"/>
              <a:gd name="connsiteY0" fmla="*/ 0 h 2610054"/>
              <a:gd name="connsiteX1" fmla="*/ 12191999 w 12191999"/>
              <a:gd name="connsiteY1" fmla="*/ 0 h 2610054"/>
              <a:gd name="connsiteX2" fmla="*/ 12191999 w 12191999"/>
              <a:gd name="connsiteY2" fmla="*/ 2610054 h 2610054"/>
              <a:gd name="connsiteX3" fmla="*/ 0 w 12191999"/>
              <a:gd name="connsiteY3" fmla="*/ 2610054 h 2610054"/>
            </a:gdLst>
            <a:ahLst/>
            <a:cxnLst>
              <a:cxn ang="0">
                <a:pos x="connsiteX0" y="connsiteY0"/>
              </a:cxn>
              <a:cxn ang="0">
                <a:pos x="connsiteX1" y="connsiteY1"/>
              </a:cxn>
              <a:cxn ang="0">
                <a:pos x="connsiteX2" y="connsiteY2"/>
              </a:cxn>
              <a:cxn ang="0">
                <a:pos x="connsiteX3" y="connsiteY3"/>
              </a:cxn>
            </a:cxnLst>
            <a:rect l="l" t="t" r="r" b="b"/>
            <a:pathLst>
              <a:path w="12191999" h="2610054">
                <a:moveTo>
                  <a:pt x="0" y="0"/>
                </a:moveTo>
                <a:lnTo>
                  <a:pt x="12191999" y="0"/>
                </a:lnTo>
                <a:lnTo>
                  <a:pt x="12191999" y="2610054"/>
                </a:lnTo>
                <a:lnTo>
                  <a:pt x="0" y="2610054"/>
                </a:lnTo>
                <a:close/>
              </a:path>
            </a:pathLst>
          </a:custGeom>
        </p:spPr>
      </p:pic>
      <p:pic>
        <p:nvPicPr>
          <p:cNvPr id="36" name="图片 35" descr="图片包含 背景图案&#10;&#10;描述已自动生成"/>
          <p:cNvPicPr>
            <a:picLocks noChangeAspect="1"/>
          </p:cNvPicPr>
          <p:nvPr/>
        </p:nvPicPr>
        <p:blipFill>
          <a:blip r:embed="rId27" cstate="print">
            <a:extLst>
              <a:ext uri="{28A0092B-C50C-407E-A947-70E740481C1C}">
                <a14:useLocalDpi xmlns:a14="http://schemas.microsoft.com/office/drawing/2010/main" val="0"/>
              </a:ext>
            </a:extLst>
          </a:blip>
          <a:srcRect t="57563" r="28342"/>
          <a:stretch>
            <a:fillRect/>
          </a:stretch>
        </p:blipFill>
        <p:spPr>
          <a:xfrm flipH="1">
            <a:off x="0" y="1"/>
            <a:ext cx="2514599" cy="1046193"/>
          </a:xfrm>
          <a:custGeom>
            <a:avLst/>
            <a:gdLst>
              <a:gd name="connsiteX0" fmla="*/ 2514599 w 2514599"/>
              <a:gd name="connsiteY0" fmla="*/ 0 h 1046193"/>
              <a:gd name="connsiteX1" fmla="*/ 0 w 2514599"/>
              <a:gd name="connsiteY1" fmla="*/ 0 h 1046193"/>
              <a:gd name="connsiteX2" fmla="*/ 0 w 2514599"/>
              <a:gd name="connsiteY2" fmla="*/ 1046193 h 1046193"/>
              <a:gd name="connsiteX3" fmla="*/ 2514599 w 2514599"/>
              <a:gd name="connsiteY3" fmla="*/ 1046193 h 1046193"/>
            </a:gdLst>
            <a:ahLst/>
            <a:cxnLst>
              <a:cxn ang="0">
                <a:pos x="connsiteX0" y="connsiteY0"/>
              </a:cxn>
              <a:cxn ang="0">
                <a:pos x="connsiteX1" y="connsiteY1"/>
              </a:cxn>
              <a:cxn ang="0">
                <a:pos x="connsiteX2" y="connsiteY2"/>
              </a:cxn>
              <a:cxn ang="0">
                <a:pos x="connsiteX3" y="connsiteY3"/>
              </a:cxn>
            </a:cxnLst>
            <a:rect l="l" t="t" r="r" b="b"/>
            <a:pathLst>
              <a:path w="2514599" h="1046193">
                <a:moveTo>
                  <a:pt x="2514599" y="0"/>
                </a:moveTo>
                <a:lnTo>
                  <a:pt x="0" y="0"/>
                </a:lnTo>
                <a:lnTo>
                  <a:pt x="0" y="1046193"/>
                </a:lnTo>
                <a:lnTo>
                  <a:pt x="2514599" y="1046193"/>
                </a:lnTo>
                <a:close/>
              </a:path>
            </a:pathLst>
          </a:cu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airplane"/>
      </p:transition>
    </mc:Choice>
    <mc:Fallback>
      <p:transition spd="slow">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CFCFE"/>
        </a:solidFill>
        <a:effectLst/>
      </p:bgPr>
    </p:bg>
    <p:spTree>
      <p:nvGrpSpPr>
        <p:cNvPr id="1" name=""/>
        <p:cNvGrpSpPr/>
        <p:nvPr/>
      </p:nvGrpSpPr>
      <p:grpSpPr>
        <a:xfrm>
          <a:off x="0" y="0"/>
          <a:ext cx="0" cy="0"/>
          <a:chOff x="0" y="0"/>
          <a:chExt cx="0" cy="0"/>
        </a:xfrm>
      </p:grpSpPr>
      <p:pic>
        <p:nvPicPr>
          <p:cNvPr id="41" name="图片 40" descr="山上的城堡&#10;&#10;描述已自动生成"/>
          <p:cNvPicPr>
            <a:picLocks noChangeAspect="1"/>
          </p:cNvPicPr>
          <p:nvPr/>
        </p:nvPicPr>
        <p:blipFill rotWithShape="1">
          <a:blip r:embed="rId1">
            <a:alphaModFix amt="3000"/>
            <a:extLst>
              <a:ext uri="{28A0092B-C50C-407E-A947-70E740481C1C}">
                <a14:useLocalDpi xmlns:a14="http://schemas.microsoft.com/office/drawing/2010/main" val="0"/>
              </a:ext>
            </a:extLst>
          </a:blip>
          <a:srcRect l="6235" r="6235"/>
          <a:stretch>
            <a:fillRect/>
          </a:stretch>
        </p:blipFill>
        <p:spPr>
          <a:xfrm>
            <a:off x="-66675" y="0"/>
            <a:ext cx="12192001" cy="6858000"/>
          </a:xfrm>
          <a:prstGeom prst="rect">
            <a:avLst/>
          </a:prstGeom>
        </p:spPr>
      </p:pic>
      <p:sp>
        <p:nvSpPr>
          <p:cNvPr id="13" name="矩形 12"/>
          <p:cNvSpPr/>
          <p:nvPr/>
        </p:nvSpPr>
        <p:spPr>
          <a:xfrm>
            <a:off x="-66675" y="0"/>
            <a:ext cx="12192000" cy="6858000"/>
          </a:xfrm>
          <a:prstGeom prst="rect">
            <a:avLst/>
          </a:prstGeom>
          <a:solidFill>
            <a:srgbClr val="B10000">
              <a:alpha val="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文本框 37"/>
          <p:cNvSpPr txBox="1"/>
          <p:nvPr/>
        </p:nvSpPr>
        <p:spPr>
          <a:xfrm>
            <a:off x="506044" y="441733"/>
            <a:ext cx="4834167" cy="583565"/>
          </a:xfrm>
          <a:prstGeom prst="rect">
            <a:avLst/>
          </a:prstGeom>
          <a:noFill/>
        </p:spPr>
        <p:txBody>
          <a:bodyPr wrap="square" rtlCol="0">
            <a:spAutoFit/>
          </a:bodyPr>
          <a:lstStyle>
            <a:defPPr>
              <a:defRPr lang="zh-CN"/>
            </a:defPPr>
            <a:lvl1pPr>
              <a:defRPr sz="3200">
                <a:solidFill>
                  <a:schemeClr val="tx1">
                    <a:lumMod val="85000"/>
                    <a:lumOff val="15000"/>
                  </a:schemeClr>
                </a:solidFill>
                <a:latin typeface="思源黑体 CN Bold" panose="020B0800000000000000" pitchFamily="34" charset="-122"/>
                <a:ea typeface="思源黑体 CN Bold" panose="020B0800000000000000" pitchFamily="34" charset="-122"/>
              </a:defRPr>
            </a:lvl1pPr>
          </a:lstStyle>
          <a:p>
            <a:r>
              <a:rPr lang="zh-CN" altLang="en-US" dirty="0">
                <a:sym typeface="思源黑体 CN Normal" panose="020B0400000000000000" pitchFamily="34" charset="-122"/>
              </a:rPr>
              <a:t>青年宣传教育</a:t>
            </a:r>
            <a:endParaRPr lang="zh-CN" altLang="en-US" dirty="0">
              <a:sym typeface="思源黑体 CN Normal" panose="020B0400000000000000" pitchFamily="34" charset="-122"/>
            </a:endParaRPr>
          </a:p>
        </p:txBody>
      </p:sp>
      <p:pic>
        <p:nvPicPr>
          <p:cNvPr id="45" name="图片 44" descr="图片包含 背景图案&#10;&#10;描述已自动生成"/>
          <p:cNvPicPr>
            <a:picLocks noChangeAspect="1"/>
          </p:cNvPicPr>
          <p:nvPr/>
        </p:nvPicPr>
        <p:blipFill>
          <a:blip r:embed="rId2" cstate="print">
            <a:extLst>
              <a:ext uri="{28A0092B-C50C-407E-A947-70E740481C1C}">
                <a14:useLocalDpi xmlns:a14="http://schemas.microsoft.com/office/drawing/2010/main" val="0"/>
              </a:ext>
            </a:extLst>
          </a:blip>
          <a:srcRect t="57563" r="28342"/>
          <a:stretch>
            <a:fillRect/>
          </a:stretch>
        </p:blipFill>
        <p:spPr>
          <a:xfrm flipH="1">
            <a:off x="0" y="1"/>
            <a:ext cx="2514599" cy="1046193"/>
          </a:xfrm>
          <a:custGeom>
            <a:avLst/>
            <a:gdLst>
              <a:gd name="connsiteX0" fmla="*/ 2514599 w 2514599"/>
              <a:gd name="connsiteY0" fmla="*/ 0 h 1046193"/>
              <a:gd name="connsiteX1" fmla="*/ 0 w 2514599"/>
              <a:gd name="connsiteY1" fmla="*/ 0 h 1046193"/>
              <a:gd name="connsiteX2" fmla="*/ 0 w 2514599"/>
              <a:gd name="connsiteY2" fmla="*/ 1046193 h 1046193"/>
              <a:gd name="connsiteX3" fmla="*/ 2514599 w 2514599"/>
              <a:gd name="connsiteY3" fmla="*/ 1046193 h 1046193"/>
            </a:gdLst>
            <a:ahLst/>
            <a:cxnLst>
              <a:cxn ang="0">
                <a:pos x="connsiteX0" y="connsiteY0"/>
              </a:cxn>
              <a:cxn ang="0">
                <a:pos x="connsiteX1" y="connsiteY1"/>
              </a:cxn>
              <a:cxn ang="0">
                <a:pos x="connsiteX2" y="connsiteY2"/>
              </a:cxn>
              <a:cxn ang="0">
                <a:pos x="connsiteX3" y="connsiteY3"/>
              </a:cxn>
            </a:cxnLst>
            <a:rect l="l" t="t" r="r" b="b"/>
            <a:pathLst>
              <a:path w="2514599" h="1046193">
                <a:moveTo>
                  <a:pt x="2514599" y="0"/>
                </a:moveTo>
                <a:lnTo>
                  <a:pt x="0" y="0"/>
                </a:lnTo>
                <a:lnTo>
                  <a:pt x="0" y="1046193"/>
                </a:lnTo>
                <a:lnTo>
                  <a:pt x="2514599" y="1046193"/>
                </a:lnTo>
                <a:close/>
              </a:path>
            </a:pathLst>
          </a:custGeom>
        </p:spPr>
      </p:pic>
      <p:sp>
        <p:nvSpPr>
          <p:cNvPr id="2" name="矩形 1"/>
          <p:cNvSpPr/>
          <p:nvPr>
            <p:custDataLst>
              <p:tags r:id="rId3"/>
            </p:custDataLst>
          </p:nvPr>
        </p:nvSpPr>
        <p:spPr>
          <a:xfrm>
            <a:off x="743813" y="1586862"/>
            <a:ext cx="2592128" cy="4497744"/>
          </a:xfrm>
          <a:prstGeom prst="rect">
            <a:avLst/>
          </a:prstGeom>
          <a:solidFill>
            <a:srgbClr val="B10000"/>
          </a:solidFill>
          <a:ln>
            <a:noFill/>
          </a:ln>
          <a:scene3d>
            <a:camera prst="isometricRightUp">
              <a:rot lat="1200000" lon="204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custDataLst>
              <p:tags r:id="rId4"/>
            </p:custDataLst>
          </p:nvPr>
        </p:nvSpPr>
        <p:spPr>
          <a:xfrm>
            <a:off x="3381126" y="1552679"/>
            <a:ext cx="2592128" cy="4221622"/>
          </a:xfrm>
          <a:prstGeom prst="rect">
            <a:avLst/>
          </a:prstGeom>
          <a:solidFill>
            <a:srgbClr val="B1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custDataLst>
              <p:tags r:id="rId5"/>
            </p:custDataLst>
          </p:nvPr>
        </p:nvSpPr>
        <p:spPr>
          <a:xfrm>
            <a:off x="6085395" y="1552679"/>
            <a:ext cx="2592128" cy="4221622"/>
          </a:xfrm>
          <a:prstGeom prst="rect">
            <a:avLst/>
          </a:prstGeom>
          <a:solidFill>
            <a:srgbClr val="B1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custDataLst>
              <p:tags r:id="rId6"/>
            </p:custDataLst>
          </p:nvPr>
        </p:nvSpPr>
        <p:spPr>
          <a:xfrm>
            <a:off x="8722709" y="1575976"/>
            <a:ext cx="2592128" cy="4497744"/>
          </a:xfrm>
          <a:prstGeom prst="rect">
            <a:avLst/>
          </a:prstGeom>
          <a:solidFill>
            <a:srgbClr val="B10000"/>
          </a:solidFill>
          <a:ln>
            <a:noFill/>
          </a:ln>
          <a:scene3d>
            <a:camera prst="isometricLeftDown">
              <a:rot lat="1200000" lon="12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p:cNvSpPr txBox="1"/>
          <p:nvPr>
            <p:custDataLst>
              <p:tags r:id="rId7"/>
            </p:custDataLst>
          </p:nvPr>
        </p:nvSpPr>
        <p:spPr>
          <a:xfrm>
            <a:off x="848298" y="3160564"/>
            <a:ext cx="2383159" cy="1768475"/>
          </a:xfrm>
          <a:prstGeom prst="rect">
            <a:avLst/>
          </a:prstGeom>
          <a:noFill/>
        </p:spPr>
        <p:txBody>
          <a:bodyPr wrap="square" rtlCol="0">
            <a:spAutoFit/>
          </a:bodyPr>
          <a:lstStyle>
            <a:defPPr>
              <a:defRPr lang="zh-CN"/>
            </a:defPPr>
            <a:lvl1pPr algn="ctr">
              <a:lnSpc>
                <a:spcPct val="130000"/>
              </a:lnSpc>
              <a:defRPr sz="1400" b="0" i="0" spc="60">
                <a:solidFill>
                  <a:schemeClr val="bg1"/>
                </a:solidFill>
                <a:effectLst/>
                <a:latin typeface="思源黑体 CN Normal" panose="020B0400000000000000" pitchFamily="34" charset="-122"/>
                <a:ea typeface="思源黑体 CN Normal" panose="020B0400000000000000" pitchFamily="34" charset="-122"/>
              </a:defRPr>
            </a:lvl1pPr>
          </a:lstStyle>
          <a:p>
            <a:r>
              <a:rPr lang="en-US" altLang="zh-CN" dirty="0">
                <a:sym typeface="+mn-ea"/>
              </a:rPr>
              <a:t>      </a:t>
            </a:r>
            <a:r>
              <a:rPr lang="zh-CN" altLang="en-US" dirty="0"/>
              <a:t>鼓励青年阅读习近平新时代中国特色社会主义思想的相关原著和原文，通过原汁原味的学习，深刻理解和领悟其内涵实质，真正做到入脑入心入魂。</a:t>
            </a:r>
            <a:endParaRPr lang="zh-CN" altLang="en-US" dirty="0"/>
          </a:p>
        </p:txBody>
      </p:sp>
      <p:sp>
        <p:nvSpPr>
          <p:cNvPr id="16" name="文本框 15"/>
          <p:cNvSpPr txBox="1"/>
          <p:nvPr>
            <p:custDataLst>
              <p:tags r:id="rId8"/>
            </p:custDataLst>
          </p:nvPr>
        </p:nvSpPr>
        <p:spPr>
          <a:xfrm>
            <a:off x="836295" y="2773680"/>
            <a:ext cx="2372360" cy="398780"/>
          </a:xfrm>
          <a:prstGeom prst="rect">
            <a:avLst/>
          </a:prstGeom>
          <a:noFill/>
        </p:spPr>
        <p:txBody>
          <a:bodyPr wrap="square" rtlCol="0">
            <a:spAutoFit/>
          </a:bodyPr>
          <a:lstStyle>
            <a:defPPr>
              <a:defRPr lang="zh-CN"/>
            </a:defPPr>
            <a:lvl1pPr>
              <a:defRPr sz="2000">
                <a:solidFill>
                  <a:srgbClr val="B10000"/>
                </a:solidFill>
                <a:latin typeface="思源黑体 CN Medium" panose="020B0600000000000000" pitchFamily="34" charset="-122"/>
                <a:ea typeface="思源黑体 CN Medium" panose="020B0600000000000000" pitchFamily="34" charset="-122"/>
              </a:defRPr>
            </a:lvl1pPr>
          </a:lstStyle>
          <a:p>
            <a:pPr algn="ctr"/>
            <a:r>
              <a:rPr lang="zh-CN" altLang="en-US" dirty="0">
                <a:solidFill>
                  <a:schemeClr val="bg1"/>
                </a:solidFill>
              </a:rPr>
              <a:t>理论学习贯穿始终</a:t>
            </a:r>
            <a:endParaRPr lang="zh-CN" altLang="en-US" dirty="0">
              <a:solidFill>
                <a:schemeClr val="bg1"/>
              </a:solidFill>
            </a:endParaRPr>
          </a:p>
        </p:txBody>
      </p:sp>
      <p:sp>
        <p:nvSpPr>
          <p:cNvPr id="17" name="文本框 16"/>
          <p:cNvSpPr txBox="1"/>
          <p:nvPr>
            <p:custDataLst>
              <p:tags r:id="rId9"/>
            </p:custDataLst>
          </p:nvPr>
        </p:nvSpPr>
        <p:spPr>
          <a:xfrm>
            <a:off x="3485611" y="3160564"/>
            <a:ext cx="2383159" cy="2047875"/>
          </a:xfrm>
          <a:prstGeom prst="rect">
            <a:avLst/>
          </a:prstGeom>
          <a:noFill/>
        </p:spPr>
        <p:txBody>
          <a:bodyPr wrap="square" rtlCol="0">
            <a:spAutoFit/>
          </a:bodyPr>
          <a:lstStyle>
            <a:defPPr>
              <a:defRPr lang="zh-CN"/>
            </a:defPPr>
            <a:lvl1pPr algn="ctr">
              <a:lnSpc>
                <a:spcPct val="130000"/>
              </a:lnSpc>
              <a:defRPr sz="1400" b="0" i="0" spc="60">
                <a:solidFill>
                  <a:schemeClr val="bg1"/>
                </a:solidFill>
                <a:effectLst/>
                <a:latin typeface="思源黑体 CN Normal" panose="020B0400000000000000" pitchFamily="34" charset="-122"/>
                <a:ea typeface="思源黑体 CN Normal" panose="020B0400000000000000" pitchFamily="34" charset="-122"/>
              </a:defRPr>
            </a:lvl1pPr>
          </a:lstStyle>
          <a:p>
            <a:r>
              <a:rPr lang="en-US" altLang="zh-CN" dirty="0">
                <a:sym typeface="+mn-ea"/>
              </a:rPr>
              <a:t>      </a:t>
            </a:r>
            <a:r>
              <a:rPr lang="zh-CN" altLang="en-US" dirty="0"/>
              <a:t>运用鲜活事例、具体数据和群众语言来阐述理论知识，通过线上线下相结合的方式，比如利用军事职业教育课堂、互联网资源和新媒体平台，使理论学习更具时代感和吸引力。</a:t>
            </a:r>
            <a:endParaRPr lang="zh-CN" altLang="en-US" dirty="0"/>
          </a:p>
        </p:txBody>
      </p:sp>
      <p:sp>
        <p:nvSpPr>
          <p:cNvPr id="18" name="文本框 17"/>
          <p:cNvSpPr txBox="1"/>
          <p:nvPr>
            <p:custDataLst>
              <p:tags r:id="rId10"/>
            </p:custDataLst>
          </p:nvPr>
        </p:nvSpPr>
        <p:spPr>
          <a:xfrm>
            <a:off x="3776524" y="2773717"/>
            <a:ext cx="1801333" cy="398780"/>
          </a:xfrm>
          <a:prstGeom prst="rect">
            <a:avLst/>
          </a:prstGeom>
          <a:noFill/>
        </p:spPr>
        <p:txBody>
          <a:bodyPr wrap="square" rtlCol="0">
            <a:spAutoFit/>
          </a:bodyPr>
          <a:lstStyle>
            <a:defPPr>
              <a:defRPr lang="zh-CN"/>
            </a:defPPr>
            <a:lvl1pPr>
              <a:defRPr sz="2000">
                <a:solidFill>
                  <a:srgbClr val="B10000"/>
                </a:solidFill>
                <a:latin typeface="思源黑体 CN Medium" panose="020B0600000000000000" pitchFamily="34" charset="-122"/>
                <a:ea typeface="思源黑体 CN Medium" panose="020B0600000000000000" pitchFamily="34" charset="-122"/>
              </a:defRPr>
            </a:lvl1pPr>
          </a:lstStyle>
          <a:p>
            <a:pPr algn="ctr"/>
            <a:r>
              <a:rPr lang="zh-CN" altLang="en-US" dirty="0">
                <a:solidFill>
                  <a:schemeClr val="bg1"/>
                </a:solidFill>
              </a:rPr>
              <a:t>创新学习形式</a:t>
            </a:r>
            <a:endParaRPr lang="zh-CN" altLang="en-US" dirty="0">
              <a:solidFill>
                <a:schemeClr val="bg1"/>
              </a:solidFill>
            </a:endParaRPr>
          </a:p>
        </p:txBody>
      </p:sp>
      <p:sp>
        <p:nvSpPr>
          <p:cNvPr id="19" name="文本框 18"/>
          <p:cNvSpPr txBox="1"/>
          <p:nvPr>
            <p:custDataLst>
              <p:tags r:id="rId11"/>
            </p:custDataLst>
          </p:nvPr>
        </p:nvSpPr>
        <p:spPr>
          <a:xfrm>
            <a:off x="6189880" y="3160564"/>
            <a:ext cx="2383159" cy="2047875"/>
          </a:xfrm>
          <a:prstGeom prst="rect">
            <a:avLst/>
          </a:prstGeom>
          <a:noFill/>
        </p:spPr>
        <p:txBody>
          <a:bodyPr wrap="square" rtlCol="0">
            <a:spAutoFit/>
          </a:bodyPr>
          <a:lstStyle>
            <a:defPPr>
              <a:defRPr lang="zh-CN"/>
            </a:defPPr>
            <a:lvl1pPr algn="ctr">
              <a:lnSpc>
                <a:spcPct val="130000"/>
              </a:lnSpc>
              <a:defRPr sz="1400" b="0" i="0" spc="60">
                <a:solidFill>
                  <a:schemeClr val="bg1"/>
                </a:solidFill>
                <a:effectLst/>
                <a:latin typeface="思源黑体 CN Normal" panose="020B0400000000000000" pitchFamily="34" charset="-122"/>
                <a:ea typeface="思源黑体 CN Normal" panose="020B0400000000000000" pitchFamily="34" charset="-122"/>
              </a:defRPr>
            </a:lvl1pPr>
          </a:lstStyle>
          <a:p>
            <a:r>
              <a:rPr lang="en-US" altLang="zh-CN" dirty="0">
                <a:sym typeface="+mn-ea"/>
              </a:rPr>
              <a:t>      </a:t>
            </a:r>
            <a:r>
              <a:rPr lang="zh-CN" altLang="en-US" dirty="0"/>
              <a:t>各级团组织应当发挥积极作用，组织各类学习研讨活动，带领团员和青年一起学习交流，增进理解和认同，同时，通过举办读书班、专题讲座等形式，提升学习的深度和广度。</a:t>
            </a:r>
            <a:endParaRPr lang="zh-CN" altLang="en-US" dirty="0"/>
          </a:p>
        </p:txBody>
      </p:sp>
      <p:sp>
        <p:nvSpPr>
          <p:cNvPr id="20" name="文本框 19"/>
          <p:cNvSpPr txBox="1"/>
          <p:nvPr>
            <p:custDataLst>
              <p:tags r:id="rId12"/>
            </p:custDataLst>
          </p:nvPr>
        </p:nvSpPr>
        <p:spPr>
          <a:xfrm>
            <a:off x="6480793" y="2773717"/>
            <a:ext cx="1801333" cy="398780"/>
          </a:xfrm>
          <a:prstGeom prst="rect">
            <a:avLst/>
          </a:prstGeom>
          <a:noFill/>
        </p:spPr>
        <p:txBody>
          <a:bodyPr wrap="square" rtlCol="0">
            <a:spAutoFit/>
          </a:bodyPr>
          <a:lstStyle>
            <a:defPPr>
              <a:defRPr lang="zh-CN"/>
            </a:defPPr>
            <a:lvl1pPr>
              <a:defRPr sz="2000">
                <a:solidFill>
                  <a:srgbClr val="B10000"/>
                </a:solidFill>
                <a:latin typeface="思源黑体 CN Medium" panose="020B0600000000000000" pitchFamily="34" charset="-122"/>
                <a:ea typeface="思源黑体 CN Medium" panose="020B0600000000000000" pitchFamily="34" charset="-122"/>
              </a:defRPr>
            </a:lvl1pPr>
          </a:lstStyle>
          <a:p>
            <a:pPr algn="ctr"/>
            <a:r>
              <a:rPr lang="zh-CN" altLang="en-US" dirty="0">
                <a:solidFill>
                  <a:schemeClr val="bg1"/>
                </a:solidFill>
              </a:rPr>
              <a:t>加强组织引导</a:t>
            </a:r>
            <a:endParaRPr lang="zh-CN" altLang="en-US" dirty="0">
              <a:solidFill>
                <a:schemeClr val="bg1"/>
              </a:solidFill>
            </a:endParaRPr>
          </a:p>
        </p:txBody>
      </p:sp>
      <p:sp>
        <p:nvSpPr>
          <p:cNvPr id="21" name="文本框 20"/>
          <p:cNvSpPr txBox="1"/>
          <p:nvPr>
            <p:custDataLst>
              <p:tags r:id="rId13"/>
            </p:custDataLst>
          </p:nvPr>
        </p:nvSpPr>
        <p:spPr>
          <a:xfrm>
            <a:off x="8827194" y="3160564"/>
            <a:ext cx="2383159" cy="2047875"/>
          </a:xfrm>
          <a:prstGeom prst="rect">
            <a:avLst/>
          </a:prstGeom>
          <a:noFill/>
        </p:spPr>
        <p:txBody>
          <a:bodyPr wrap="square" rtlCol="0">
            <a:spAutoFit/>
          </a:bodyPr>
          <a:lstStyle>
            <a:defPPr>
              <a:defRPr lang="zh-CN"/>
            </a:defPPr>
            <a:lvl1pPr algn="ctr">
              <a:lnSpc>
                <a:spcPct val="130000"/>
              </a:lnSpc>
              <a:defRPr sz="1400" b="0" i="0" spc="60">
                <a:solidFill>
                  <a:schemeClr val="bg1"/>
                </a:solidFill>
                <a:effectLst/>
                <a:latin typeface="思源黑体 CN Normal" panose="020B0400000000000000" pitchFamily="34" charset="-122"/>
                <a:ea typeface="思源黑体 CN Normal" panose="020B0400000000000000" pitchFamily="34" charset="-122"/>
              </a:defRPr>
            </a:lvl1pPr>
          </a:lstStyle>
          <a:p>
            <a:r>
              <a:rPr lang="en-US" altLang="zh-CN" dirty="0">
                <a:sym typeface="+mn-ea"/>
              </a:rPr>
              <a:t>      </a:t>
            </a:r>
            <a:r>
              <a:rPr lang="zh-CN" altLang="en-US" dirty="0"/>
              <a:t>在学习过程中，切实关注并解决青年的现实问题和需求，让青年在感受党的关怀和温暖的同时，也能深刻体会到习近平新时代中国特色社会主义思想的实践意义和价值所在。</a:t>
            </a:r>
            <a:endParaRPr lang="zh-CN" altLang="en-US" dirty="0"/>
          </a:p>
        </p:txBody>
      </p:sp>
      <p:sp>
        <p:nvSpPr>
          <p:cNvPr id="22" name="文本框 21"/>
          <p:cNvSpPr txBox="1"/>
          <p:nvPr>
            <p:custDataLst>
              <p:tags r:id="rId14"/>
            </p:custDataLst>
          </p:nvPr>
        </p:nvSpPr>
        <p:spPr>
          <a:xfrm>
            <a:off x="9118107" y="2773717"/>
            <a:ext cx="1801333" cy="398780"/>
          </a:xfrm>
          <a:prstGeom prst="rect">
            <a:avLst/>
          </a:prstGeom>
          <a:noFill/>
        </p:spPr>
        <p:txBody>
          <a:bodyPr wrap="square" rtlCol="0">
            <a:spAutoFit/>
          </a:bodyPr>
          <a:lstStyle>
            <a:defPPr>
              <a:defRPr lang="zh-CN"/>
            </a:defPPr>
            <a:lvl1pPr>
              <a:defRPr sz="2000">
                <a:solidFill>
                  <a:srgbClr val="B10000"/>
                </a:solidFill>
                <a:latin typeface="思源黑体 CN Medium" panose="020B0600000000000000" pitchFamily="34" charset="-122"/>
                <a:ea typeface="思源黑体 CN Medium" panose="020B0600000000000000" pitchFamily="34" charset="-122"/>
              </a:defRPr>
            </a:lvl1pPr>
          </a:lstStyle>
          <a:p>
            <a:pPr algn="ctr"/>
            <a:r>
              <a:rPr lang="zh-CN" altLang="en-US" dirty="0">
                <a:solidFill>
                  <a:schemeClr val="bg1"/>
                </a:solidFill>
              </a:rPr>
              <a:t>解决青年关切</a:t>
            </a:r>
            <a:endParaRPr lang="zh-CN" altLang="en-US" dirty="0">
              <a:solidFill>
                <a:schemeClr val="bg1"/>
              </a:solidFill>
            </a:endParaRPr>
          </a:p>
        </p:txBody>
      </p:sp>
      <p:pic>
        <p:nvPicPr>
          <p:cNvPr id="44" name="图片 43" descr="卡通人物&#10;&#10;低可信度描述已自动生成"/>
          <p:cNvPicPr>
            <a:picLocks noChangeAspect="1"/>
          </p:cNvPicPr>
          <p:nvPr>
            <p:custDataLst>
              <p:tags r:id="rId15"/>
            </p:custDataLst>
          </p:nvPr>
        </p:nvPicPr>
        <p:blipFill>
          <a:blip r:embed="rId16">
            <a:extLst>
              <a:ext uri="{28A0092B-C50C-407E-A947-70E740481C1C}">
                <a14:useLocalDpi xmlns:a14="http://schemas.microsoft.com/office/drawing/2010/main" val="0"/>
              </a:ext>
            </a:extLst>
          </a:blip>
          <a:srcRect r="3344" b="53114"/>
          <a:stretch>
            <a:fillRect/>
          </a:stretch>
        </p:blipFill>
        <p:spPr>
          <a:xfrm flipH="1">
            <a:off x="-66674" y="4282701"/>
            <a:ext cx="10617961" cy="2575299"/>
          </a:xfrm>
          <a:custGeom>
            <a:avLst/>
            <a:gdLst>
              <a:gd name="connsiteX0" fmla="*/ 10617961 w 10617961"/>
              <a:gd name="connsiteY0" fmla="*/ 0 h 2575299"/>
              <a:gd name="connsiteX1" fmla="*/ 0 w 10617961"/>
              <a:gd name="connsiteY1" fmla="*/ 0 h 2575299"/>
              <a:gd name="connsiteX2" fmla="*/ 0 w 10617961"/>
              <a:gd name="connsiteY2" fmla="*/ 2575299 h 2575299"/>
              <a:gd name="connsiteX3" fmla="*/ 10617961 w 10617961"/>
              <a:gd name="connsiteY3" fmla="*/ 2575299 h 2575299"/>
            </a:gdLst>
            <a:ahLst/>
            <a:cxnLst>
              <a:cxn ang="0">
                <a:pos x="connsiteX0" y="connsiteY0"/>
              </a:cxn>
              <a:cxn ang="0">
                <a:pos x="connsiteX1" y="connsiteY1"/>
              </a:cxn>
              <a:cxn ang="0">
                <a:pos x="connsiteX2" y="connsiteY2"/>
              </a:cxn>
              <a:cxn ang="0">
                <a:pos x="connsiteX3" y="connsiteY3"/>
              </a:cxn>
            </a:cxnLst>
            <a:rect l="l" t="t" r="r" b="b"/>
            <a:pathLst>
              <a:path w="10617961" h="2575299">
                <a:moveTo>
                  <a:pt x="10617961" y="0"/>
                </a:moveTo>
                <a:lnTo>
                  <a:pt x="0" y="0"/>
                </a:lnTo>
                <a:lnTo>
                  <a:pt x="0" y="2575299"/>
                </a:lnTo>
                <a:lnTo>
                  <a:pt x="10617961" y="2575299"/>
                </a:lnTo>
                <a:close/>
              </a:path>
            </a:pathLst>
          </a:custGeom>
        </p:spPr>
      </p:pic>
      <p:pic>
        <p:nvPicPr>
          <p:cNvPr id="43" name="图片 42" descr="卡通人物&#10;&#10;低可信度描述已自动生成"/>
          <p:cNvPicPr>
            <a:picLocks noChangeAspect="1"/>
          </p:cNvPicPr>
          <p:nvPr>
            <p:custDataLst>
              <p:tags r:id="rId17"/>
            </p:custDataLst>
          </p:nvPr>
        </p:nvPicPr>
        <p:blipFill>
          <a:blip r:embed="rId16">
            <a:extLst>
              <a:ext uri="{28A0092B-C50C-407E-A947-70E740481C1C}">
                <a14:useLocalDpi xmlns:a14="http://schemas.microsoft.com/office/drawing/2010/main" val="0"/>
              </a:ext>
            </a:extLst>
          </a:blip>
          <a:srcRect r="3344" b="53114"/>
          <a:stretch>
            <a:fillRect/>
          </a:stretch>
        </p:blipFill>
        <p:spPr>
          <a:xfrm>
            <a:off x="1507365" y="4282701"/>
            <a:ext cx="10617961" cy="2575299"/>
          </a:xfrm>
          <a:custGeom>
            <a:avLst/>
            <a:gdLst>
              <a:gd name="connsiteX0" fmla="*/ 0 w 10617961"/>
              <a:gd name="connsiteY0" fmla="*/ 0 h 2575299"/>
              <a:gd name="connsiteX1" fmla="*/ 10617961 w 10617961"/>
              <a:gd name="connsiteY1" fmla="*/ 0 h 2575299"/>
              <a:gd name="connsiteX2" fmla="*/ 10617961 w 10617961"/>
              <a:gd name="connsiteY2" fmla="*/ 2575299 h 2575299"/>
              <a:gd name="connsiteX3" fmla="*/ 0 w 10617961"/>
              <a:gd name="connsiteY3" fmla="*/ 2575299 h 2575299"/>
            </a:gdLst>
            <a:ahLst/>
            <a:cxnLst>
              <a:cxn ang="0">
                <a:pos x="connsiteX0" y="connsiteY0"/>
              </a:cxn>
              <a:cxn ang="0">
                <a:pos x="connsiteX1" y="connsiteY1"/>
              </a:cxn>
              <a:cxn ang="0">
                <a:pos x="connsiteX2" y="connsiteY2"/>
              </a:cxn>
              <a:cxn ang="0">
                <a:pos x="connsiteX3" y="connsiteY3"/>
              </a:cxn>
            </a:cxnLst>
            <a:rect l="l" t="t" r="r" b="b"/>
            <a:pathLst>
              <a:path w="10617961" h="2575299">
                <a:moveTo>
                  <a:pt x="0" y="0"/>
                </a:moveTo>
                <a:lnTo>
                  <a:pt x="10617961" y="0"/>
                </a:lnTo>
                <a:lnTo>
                  <a:pt x="10617961" y="2575299"/>
                </a:lnTo>
                <a:lnTo>
                  <a:pt x="0" y="2575299"/>
                </a:lnTo>
                <a:close/>
              </a:path>
            </a:pathLst>
          </a:custGeom>
        </p:spPr>
      </p:pic>
      <p:grpSp>
        <p:nvGrpSpPr>
          <p:cNvPr id="23" name="组合 22"/>
          <p:cNvGrpSpPr/>
          <p:nvPr>
            <p:custDataLst>
              <p:tags r:id="rId18"/>
            </p:custDataLst>
          </p:nvPr>
        </p:nvGrpSpPr>
        <p:grpSpPr>
          <a:xfrm>
            <a:off x="1693405" y="1981582"/>
            <a:ext cx="692944" cy="642256"/>
            <a:chOff x="1760080" y="2012348"/>
            <a:chExt cx="692944" cy="642256"/>
          </a:xfrm>
        </p:grpSpPr>
        <p:sp>
          <p:nvSpPr>
            <p:cNvPr id="10" name="椭圆 9"/>
            <p:cNvSpPr/>
            <p:nvPr>
              <p:custDataLst>
                <p:tags r:id="rId19"/>
              </p:custDataLst>
            </p:nvPr>
          </p:nvSpPr>
          <p:spPr>
            <a:xfrm>
              <a:off x="1785424" y="2012348"/>
              <a:ext cx="642256" cy="642256"/>
            </a:xfrm>
            <a:prstGeom prst="ellipse">
              <a:avLst/>
            </a:prstGeom>
            <a:solidFill>
              <a:srgbClr val="FFDD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文本框 29"/>
            <p:cNvSpPr txBox="1"/>
            <p:nvPr>
              <p:custDataLst>
                <p:tags r:id="rId20"/>
              </p:custDataLst>
            </p:nvPr>
          </p:nvSpPr>
          <p:spPr>
            <a:xfrm>
              <a:off x="1760080" y="2041089"/>
              <a:ext cx="692944" cy="584775"/>
            </a:xfrm>
            <a:prstGeom prst="rect">
              <a:avLst/>
            </a:prstGeom>
            <a:noFill/>
          </p:spPr>
          <p:txBody>
            <a:bodyPr wrap="square" rtlCol="0">
              <a:spAutoFit/>
            </a:bodyPr>
            <a:lstStyle>
              <a:defPPr>
                <a:defRPr lang="zh-CN"/>
              </a:defPPr>
              <a:lvl1pPr>
                <a:defRPr sz="3200">
                  <a:solidFill>
                    <a:schemeClr val="tx1">
                      <a:lumMod val="85000"/>
                      <a:lumOff val="15000"/>
                    </a:schemeClr>
                  </a:solidFill>
                  <a:latin typeface="思源黑体 CN Bold" panose="020B0800000000000000" pitchFamily="34" charset="-122"/>
                  <a:ea typeface="思源黑体 CN Bold" panose="020B0800000000000000" pitchFamily="34" charset="-122"/>
                </a:defRPr>
              </a:lvl1pPr>
            </a:lstStyle>
            <a:p>
              <a:pPr algn="ctr"/>
              <a:r>
                <a:rPr lang="en-US" altLang="zh-CN" i="0" dirty="0">
                  <a:solidFill>
                    <a:srgbClr val="B10000"/>
                  </a:solidFill>
                  <a:effectLst/>
                </a:rPr>
                <a:t>01</a:t>
              </a:r>
              <a:endParaRPr lang="zh-CN" altLang="en-US" dirty="0">
                <a:solidFill>
                  <a:srgbClr val="B10000"/>
                </a:solidFill>
              </a:endParaRPr>
            </a:p>
          </p:txBody>
        </p:sp>
      </p:grpSp>
      <p:grpSp>
        <p:nvGrpSpPr>
          <p:cNvPr id="32" name="组合 31"/>
          <p:cNvGrpSpPr/>
          <p:nvPr>
            <p:custDataLst>
              <p:tags r:id="rId21"/>
            </p:custDataLst>
          </p:nvPr>
        </p:nvGrpSpPr>
        <p:grpSpPr>
          <a:xfrm>
            <a:off x="4330718" y="1981582"/>
            <a:ext cx="692944" cy="642256"/>
            <a:chOff x="1760080" y="2012348"/>
            <a:chExt cx="692944" cy="642256"/>
          </a:xfrm>
        </p:grpSpPr>
        <p:sp>
          <p:nvSpPr>
            <p:cNvPr id="33" name="椭圆 32"/>
            <p:cNvSpPr/>
            <p:nvPr>
              <p:custDataLst>
                <p:tags r:id="rId22"/>
              </p:custDataLst>
            </p:nvPr>
          </p:nvSpPr>
          <p:spPr>
            <a:xfrm>
              <a:off x="1785424" y="2012348"/>
              <a:ext cx="642256" cy="642256"/>
            </a:xfrm>
            <a:prstGeom prst="ellipse">
              <a:avLst/>
            </a:prstGeom>
            <a:solidFill>
              <a:srgbClr val="FFDD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文本框 33"/>
            <p:cNvSpPr txBox="1"/>
            <p:nvPr>
              <p:custDataLst>
                <p:tags r:id="rId23"/>
              </p:custDataLst>
            </p:nvPr>
          </p:nvSpPr>
          <p:spPr>
            <a:xfrm>
              <a:off x="1760080" y="2041089"/>
              <a:ext cx="692944" cy="584775"/>
            </a:xfrm>
            <a:prstGeom prst="rect">
              <a:avLst/>
            </a:prstGeom>
            <a:noFill/>
          </p:spPr>
          <p:txBody>
            <a:bodyPr wrap="square" rtlCol="0">
              <a:spAutoFit/>
            </a:bodyPr>
            <a:lstStyle>
              <a:defPPr>
                <a:defRPr lang="zh-CN"/>
              </a:defPPr>
              <a:lvl1pPr>
                <a:defRPr sz="3200">
                  <a:solidFill>
                    <a:schemeClr val="tx1">
                      <a:lumMod val="85000"/>
                      <a:lumOff val="15000"/>
                    </a:schemeClr>
                  </a:solidFill>
                  <a:latin typeface="思源黑体 CN Bold" panose="020B0800000000000000" pitchFamily="34" charset="-122"/>
                  <a:ea typeface="思源黑体 CN Bold" panose="020B0800000000000000" pitchFamily="34" charset="-122"/>
                </a:defRPr>
              </a:lvl1pPr>
            </a:lstStyle>
            <a:p>
              <a:pPr algn="ctr"/>
              <a:r>
                <a:rPr lang="en-US" altLang="zh-CN" i="0" dirty="0">
                  <a:solidFill>
                    <a:srgbClr val="B10000"/>
                  </a:solidFill>
                  <a:effectLst/>
                </a:rPr>
                <a:t>02</a:t>
              </a:r>
              <a:endParaRPr lang="zh-CN" altLang="en-US" dirty="0">
                <a:solidFill>
                  <a:srgbClr val="B10000"/>
                </a:solidFill>
              </a:endParaRPr>
            </a:p>
          </p:txBody>
        </p:sp>
      </p:grpSp>
      <p:grpSp>
        <p:nvGrpSpPr>
          <p:cNvPr id="35" name="组合 34"/>
          <p:cNvGrpSpPr/>
          <p:nvPr>
            <p:custDataLst>
              <p:tags r:id="rId24"/>
            </p:custDataLst>
          </p:nvPr>
        </p:nvGrpSpPr>
        <p:grpSpPr>
          <a:xfrm>
            <a:off x="7034987" y="1981582"/>
            <a:ext cx="692944" cy="642256"/>
            <a:chOff x="1760080" y="2012348"/>
            <a:chExt cx="692944" cy="642256"/>
          </a:xfrm>
        </p:grpSpPr>
        <p:sp>
          <p:nvSpPr>
            <p:cNvPr id="36" name="椭圆 35"/>
            <p:cNvSpPr/>
            <p:nvPr>
              <p:custDataLst>
                <p:tags r:id="rId25"/>
              </p:custDataLst>
            </p:nvPr>
          </p:nvSpPr>
          <p:spPr>
            <a:xfrm>
              <a:off x="1785424" y="2012348"/>
              <a:ext cx="642256" cy="642256"/>
            </a:xfrm>
            <a:prstGeom prst="ellipse">
              <a:avLst/>
            </a:prstGeom>
            <a:solidFill>
              <a:srgbClr val="FFDD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文本框 36"/>
            <p:cNvSpPr txBox="1"/>
            <p:nvPr>
              <p:custDataLst>
                <p:tags r:id="rId26"/>
              </p:custDataLst>
            </p:nvPr>
          </p:nvSpPr>
          <p:spPr>
            <a:xfrm>
              <a:off x="1760080" y="2041089"/>
              <a:ext cx="692944" cy="584775"/>
            </a:xfrm>
            <a:prstGeom prst="rect">
              <a:avLst/>
            </a:prstGeom>
            <a:noFill/>
          </p:spPr>
          <p:txBody>
            <a:bodyPr wrap="square" rtlCol="0">
              <a:spAutoFit/>
            </a:bodyPr>
            <a:lstStyle>
              <a:defPPr>
                <a:defRPr lang="zh-CN"/>
              </a:defPPr>
              <a:lvl1pPr>
                <a:defRPr sz="3200">
                  <a:solidFill>
                    <a:schemeClr val="tx1">
                      <a:lumMod val="85000"/>
                      <a:lumOff val="15000"/>
                    </a:schemeClr>
                  </a:solidFill>
                  <a:latin typeface="思源黑体 CN Bold" panose="020B0800000000000000" pitchFamily="34" charset="-122"/>
                  <a:ea typeface="思源黑体 CN Bold" panose="020B0800000000000000" pitchFamily="34" charset="-122"/>
                </a:defRPr>
              </a:lvl1pPr>
            </a:lstStyle>
            <a:p>
              <a:pPr algn="ctr"/>
              <a:r>
                <a:rPr lang="en-US" altLang="zh-CN" i="0" dirty="0">
                  <a:solidFill>
                    <a:srgbClr val="B10000"/>
                  </a:solidFill>
                  <a:effectLst/>
                </a:rPr>
                <a:t>03</a:t>
              </a:r>
              <a:endParaRPr lang="zh-CN" altLang="en-US" dirty="0">
                <a:solidFill>
                  <a:srgbClr val="B10000"/>
                </a:solidFill>
              </a:endParaRPr>
            </a:p>
          </p:txBody>
        </p:sp>
      </p:grpSp>
      <p:grpSp>
        <p:nvGrpSpPr>
          <p:cNvPr id="39" name="组合 38"/>
          <p:cNvGrpSpPr/>
          <p:nvPr>
            <p:custDataLst>
              <p:tags r:id="rId27"/>
            </p:custDataLst>
          </p:nvPr>
        </p:nvGrpSpPr>
        <p:grpSpPr>
          <a:xfrm>
            <a:off x="9672301" y="1981582"/>
            <a:ext cx="692944" cy="642256"/>
            <a:chOff x="1760080" y="2012348"/>
            <a:chExt cx="692944" cy="642256"/>
          </a:xfrm>
        </p:grpSpPr>
        <p:sp>
          <p:nvSpPr>
            <p:cNvPr id="40" name="椭圆 39"/>
            <p:cNvSpPr/>
            <p:nvPr>
              <p:custDataLst>
                <p:tags r:id="rId28"/>
              </p:custDataLst>
            </p:nvPr>
          </p:nvSpPr>
          <p:spPr>
            <a:xfrm>
              <a:off x="1785424" y="2012348"/>
              <a:ext cx="642256" cy="642256"/>
            </a:xfrm>
            <a:prstGeom prst="ellipse">
              <a:avLst/>
            </a:prstGeom>
            <a:solidFill>
              <a:srgbClr val="FFDD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p:cNvSpPr txBox="1"/>
            <p:nvPr>
              <p:custDataLst>
                <p:tags r:id="rId29"/>
              </p:custDataLst>
            </p:nvPr>
          </p:nvSpPr>
          <p:spPr>
            <a:xfrm>
              <a:off x="1760080" y="2041089"/>
              <a:ext cx="692944" cy="584775"/>
            </a:xfrm>
            <a:prstGeom prst="rect">
              <a:avLst/>
            </a:prstGeom>
            <a:noFill/>
          </p:spPr>
          <p:txBody>
            <a:bodyPr wrap="square" rtlCol="0">
              <a:spAutoFit/>
            </a:bodyPr>
            <a:lstStyle>
              <a:defPPr>
                <a:defRPr lang="zh-CN"/>
              </a:defPPr>
              <a:lvl1pPr>
                <a:defRPr sz="3200">
                  <a:solidFill>
                    <a:schemeClr val="tx1">
                      <a:lumMod val="85000"/>
                      <a:lumOff val="15000"/>
                    </a:schemeClr>
                  </a:solidFill>
                  <a:latin typeface="思源黑体 CN Bold" panose="020B0800000000000000" pitchFamily="34" charset="-122"/>
                  <a:ea typeface="思源黑体 CN Bold" panose="020B0800000000000000" pitchFamily="34" charset="-122"/>
                </a:defRPr>
              </a:lvl1pPr>
            </a:lstStyle>
            <a:p>
              <a:pPr algn="ctr"/>
              <a:r>
                <a:rPr lang="en-US" altLang="zh-CN" i="0" dirty="0">
                  <a:solidFill>
                    <a:srgbClr val="B10000"/>
                  </a:solidFill>
                  <a:effectLst/>
                </a:rPr>
                <a:t>04</a:t>
              </a:r>
              <a:endParaRPr lang="zh-CN" altLang="en-US" dirty="0">
                <a:solidFill>
                  <a:srgbClr val="B10000"/>
                </a:solidFill>
              </a:endParaRPr>
            </a:p>
          </p:txBody>
        </p:sp>
      </p:grpSp>
      <p:sp>
        <p:nvSpPr>
          <p:cNvPr id="4" name="文本框 3"/>
          <p:cNvSpPr txBox="1"/>
          <p:nvPr/>
        </p:nvSpPr>
        <p:spPr>
          <a:xfrm>
            <a:off x="27659330" y="-9408795"/>
            <a:ext cx="4064000" cy="368300"/>
          </a:xfrm>
          <a:prstGeom prst="rect">
            <a:avLst/>
          </a:prstGeom>
          <a:noFill/>
        </p:spPr>
        <p:txBody>
          <a:bodyPr wrap="square" rtlCol="0">
            <a:spAutoFit/>
          </a:bodyPr>
          <a:p>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airplan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7" grpId="0"/>
      <p:bldP spid="18" grpId="0"/>
      <p:bldP spid="19" grpId="0"/>
      <p:bldP spid="20" grpId="0"/>
      <p:bldP spid="21" grpId="0"/>
      <p:bldP spid="22" grpId="0"/>
      <p:bldP spid="15" grpId="1"/>
      <p:bldP spid="16" grpId="1"/>
      <p:bldP spid="17" grpId="1"/>
      <p:bldP spid="18" grpId="1"/>
      <p:bldP spid="19" grpId="1"/>
      <p:bldP spid="20" grpId="1"/>
      <p:bldP spid="21" grpId="1"/>
      <p:bldP spid="22" grpId="1"/>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3" name="图片 12" descr="图片包含 背景图案&#10;&#10;描述已自动生成"/>
          <p:cNvPicPr>
            <a:picLocks noChangeAspect="1"/>
          </p:cNvPicPr>
          <p:nvPr/>
        </p:nvPicPr>
        <p:blipFill rotWithShape="1">
          <a:blip r:embed="rId1">
            <a:extLst>
              <a:ext uri="{28A0092B-C50C-407E-A947-70E740481C1C}">
                <a14:useLocalDpi xmlns:a14="http://schemas.microsoft.com/office/drawing/2010/main" val="0"/>
              </a:ext>
            </a:extLst>
          </a:blip>
          <a:srcRect l="22727" t="45241" r="22727" b="11535"/>
          <a:stretch>
            <a:fillRect/>
          </a:stretch>
        </p:blipFill>
        <p:spPr>
          <a:xfrm>
            <a:off x="0" y="-89452"/>
            <a:ext cx="12192000" cy="6947452"/>
          </a:xfrm>
          <a:prstGeom prst="rect">
            <a:avLst/>
          </a:prstGeom>
        </p:spPr>
      </p:pic>
      <p:pic>
        <p:nvPicPr>
          <p:cNvPr id="4" name="图片 3" descr="山上的城堡&#10;&#10;描述已自动生成"/>
          <p:cNvPicPr>
            <a:picLocks noChangeAspect="1"/>
          </p:cNvPicPr>
          <p:nvPr/>
        </p:nvPicPr>
        <p:blipFill rotWithShape="1">
          <a:blip r:embed="rId2">
            <a:alphaModFix amt="2000"/>
            <a:extLst>
              <a:ext uri="{28A0092B-C50C-407E-A947-70E740481C1C}">
                <a14:useLocalDpi xmlns:a14="http://schemas.microsoft.com/office/drawing/2010/main" val="0"/>
              </a:ext>
            </a:extLst>
          </a:blip>
          <a:srcRect l="6235" r="6235"/>
          <a:stretch>
            <a:fillRect/>
          </a:stretch>
        </p:blipFill>
        <p:spPr>
          <a:xfrm>
            <a:off x="-1" y="0"/>
            <a:ext cx="12192001" cy="6858000"/>
          </a:xfrm>
          <a:prstGeom prst="rect">
            <a:avLst/>
          </a:prstGeom>
        </p:spPr>
      </p:pic>
      <p:pic>
        <p:nvPicPr>
          <p:cNvPr id="3" name="图形 2"/>
          <p:cNvPicPr>
            <a:picLocks noChangeAspect="1"/>
          </p:cNvPicPr>
          <p:nvPr/>
        </p:nvPicPr>
        <p:blipFill>
          <a:blip r:embed="rId3"/>
          <a:stretch>
            <a:fillRect/>
          </a:stretch>
        </p:blipFill>
        <p:spPr>
          <a:xfrm>
            <a:off x="1066215" y="2743199"/>
            <a:ext cx="10059571" cy="1431069"/>
          </a:xfrm>
          <a:prstGeom prst="rect">
            <a:avLst/>
          </a:prstGeom>
        </p:spPr>
      </p:pic>
      <p:sp>
        <p:nvSpPr>
          <p:cNvPr id="15" name="文本框 14"/>
          <p:cNvSpPr txBox="1"/>
          <p:nvPr/>
        </p:nvSpPr>
        <p:spPr>
          <a:xfrm>
            <a:off x="3569623" y="1608775"/>
            <a:ext cx="5052754" cy="1323439"/>
          </a:xfrm>
          <a:prstGeom prst="rect">
            <a:avLst/>
          </a:prstGeom>
          <a:noFill/>
        </p:spPr>
        <p:txBody>
          <a:bodyPr wrap="square" rtlCol="0">
            <a:spAutoFit/>
          </a:bodyPr>
          <a:lstStyle/>
          <a:p>
            <a:pPr algn="ctr"/>
            <a:r>
              <a:rPr lang="zh-CN" altLang="en-US" sz="8000" spc="600" dirty="0">
                <a:solidFill>
                  <a:srgbClr val="FFDDB5"/>
                </a:solidFill>
                <a:latin typeface="思源宋体 CN Heavy" panose="02020900000000000000" pitchFamily="18" charset="-122"/>
                <a:ea typeface="思源宋体 CN Heavy" panose="02020900000000000000" pitchFamily="18" charset="-122"/>
              </a:rPr>
              <a:t>谢谢聆听</a:t>
            </a:r>
            <a:endParaRPr lang="zh-CN" altLang="en-US" sz="8000" spc="600" dirty="0">
              <a:solidFill>
                <a:srgbClr val="FFDDB5"/>
              </a:solidFill>
              <a:latin typeface="思源宋体 CN Heavy" panose="02020900000000000000" pitchFamily="18" charset="-122"/>
              <a:ea typeface="思源宋体 CN Heavy" panose="02020900000000000000" pitchFamily="18" charset="-122"/>
            </a:endParaRPr>
          </a:p>
        </p:txBody>
      </p:sp>
      <p:sp>
        <p:nvSpPr>
          <p:cNvPr id="29" name="矩形 28"/>
          <p:cNvSpPr/>
          <p:nvPr/>
        </p:nvSpPr>
        <p:spPr>
          <a:xfrm>
            <a:off x="3216000" y="3054076"/>
            <a:ext cx="5760000" cy="574846"/>
          </a:xfrm>
          <a:prstGeom prst="rect">
            <a:avLst/>
          </a:prstGeom>
          <a:gradFill>
            <a:gsLst>
              <a:gs pos="50000">
                <a:srgbClr val="FFDDB5">
                  <a:alpha val="15000"/>
                </a:srgbClr>
              </a:gs>
              <a:gs pos="0">
                <a:srgbClr val="FFCE93">
                  <a:alpha val="0"/>
                </a:srgbClr>
              </a:gs>
              <a:gs pos="100000">
                <a:srgbClr val="FFCE93">
                  <a:alpha val="0"/>
                </a:srgbClr>
              </a:gs>
            </a:gsLst>
            <a:lin ang="0" scaled="1"/>
          </a:gradFill>
          <a:ln>
            <a:gradFill flip="none" rotWithShape="1">
              <a:gsLst>
                <a:gs pos="50000">
                  <a:srgbClr val="FFDDB5"/>
                </a:gs>
                <a:gs pos="0">
                  <a:srgbClr val="990506">
                    <a:alpha val="0"/>
                  </a:srgbClr>
                </a:gs>
                <a:gs pos="100000">
                  <a:srgbClr val="990506">
                    <a:alpha val="0"/>
                  </a:srgb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p:cNvSpPr txBox="1"/>
          <p:nvPr/>
        </p:nvSpPr>
        <p:spPr>
          <a:xfrm>
            <a:off x="3011163" y="3110667"/>
            <a:ext cx="6169674" cy="461665"/>
          </a:xfrm>
          <a:prstGeom prst="rect">
            <a:avLst/>
          </a:prstGeom>
          <a:noFill/>
          <a:ln>
            <a:noFill/>
          </a:ln>
        </p:spPr>
        <p:txBody>
          <a:bodyPr wrap="square" rtlCol="0">
            <a:spAutoFit/>
          </a:bodyPr>
          <a:lstStyle/>
          <a:p>
            <a:pPr algn="ctr"/>
            <a:r>
              <a:rPr lang="zh-CN" altLang="en-US" sz="2400" dirty="0">
                <a:solidFill>
                  <a:srgbClr val="FFDDB5"/>
                </a:solidFill>
                <a:latin typeface="思源黑体 CN Medium" panose="020B0600000000000000" pitchFamily="34" charset="-122"/>
                <a:ea typeface="思源黑体 CN Medium" panose="020B0600000000000000" pitchFamily="34" charset="-122"/>
              </a:rPr>
              <a:t>人民有信仰  民族有希望  国家有力量</a:t>
            </a:r>
            <a:endParaRPr lang="zh-CN" altLang="en-US" sz="2400" dirty="0">
              <a:solidFill>
                <a:srgbClr val="FFDDB5"/>
              </a:solidFill>
              <a:latin typeface="思源黑体 CN Medium" panose="020B0600000000000000" pitchFamily="34" charset="-122"/>
              <a:ea typeface="思源黑体 CN Medium" panose="020B0600000000000000" pitchFamily="34" charset="-122"/>
            </a:endParaRPr>
          </a:p>
        </p:txBody>
      </p:sp>
      <p:pic>
        <p:nvPicPr>
          <p:cNvPr id="7" name="图片 6" descr="资源 1@4x"/>
          <p:cNvPicPr>
            <a:picLocks noChangeAspect="1"/>
          </p:cNvPicPr>
          <p:nvPr/>
        </p:nvPicPr>
        <p:blipFill>
          <a:blip r:embed="rId4"/>
          <a:srcRect l="3346" t="35833" r="3253" b="25278"/>
          <a:stretch>
            <a:fillRect/>
          </a:stretch>
        </p:blipFill>
        <p:spPr>
          <a:xfrm>
            <a:off x="-42545" y="3475990"/>
            <a:ext cx="12277090" cy="3420110"/>
          </a:xfrm>
          <a:prstGeom prst="rect">
            <a:avLst/>
          </a:prstGeom>
        </p:spPr>
      </p:pic>
      <p:grpSp>
        <p:nvGrpSpPr>
          <p:cNvPr id="14" name="组合 13"/>
          <p:cNvGrpSpPr/>
          <p:nvPr/>
        </p:nvGrpSpPr>
        <p:grpSpPr>
          <a:xfrm>
            <a:off x="4805551" y="936049"/>
            <a:ext cx="2580899" cy="482768"/>
            <a:chOff x="4805551" y="1004145"/>
            <a:chExt cx="2580899" cy="482768"/>
          </a:xfrm>
        </p:grpSpPr>
        <p:sp>
          <p:nvSpPr>
            <p:cNvPr id="16" name="星形: 五角 15"/>
            <p:cNvSpPr/>
            <p:nvPr/>
          </p:nvSpPr>
          <p:spPr>
            <a:xfrm>
              <a:off x="5854617" y="1004145"/>
              <a:ext cx="482768" cy="482768"/>
            </a:xfrm>
            <a:prstGeom prst="star5">
              <a:avLst/>
            </a:prstGeom>
            <a:solidFill>
              <a:srgbClr val="FFDD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星形: 五角 16"/>
            <p:cNvSpPr/>
            <p:nvPr/>
          </p:nvSpPr>
          <p:spPr>
            <a:xfrm>
              <a:off x="6463995" y="1046568"/>
              <a:ext cx="397923" cy="397923"/>
            </a:xfrm>
            <a:prstGeom prst="star5">
              <a:avLst/>
            </a:prstGeom>
            <a:solidFill>
              <a:srgbClr val="FFDD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星形: 五角 17"/>
            <p:cNvSpPr/>
            <p:nvPr/>
          </p:nvSpPr>
          <p:spPr>
            <a:xfrm>
              <a:off x="5330084" y="1046568"/>
              <a:ext cx="397923" cy="397923"/>
            </a:xfrm>
            <a:prstGeom prst="star5">
              <a:avLst/>
            </a:prstGeom>
            <a:solidFill>
              <a:srgbClr val="FFDD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星形: 五角 18"/>
            <p:cNvSpPr/>
            <p:nvPr/>
          </p:nvSpPr>
          <p:spPr>
            <a:xfrm>
              <a:off x="6988527" y="1046568"/>
              <a:ext cx="397923" cy="397923"/>
            </a:xfrm>
            <a:prstGeom prst="star5">
              <a:avLst/>
            </a:prstGeom>
            <a:solidFill>
              <a:srgbClr val="FFDD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星形: 五角 20"/>
            <p:cNvSpPr/>
            <p:nvPr/>
          </p:nvSpPr>
          <p:spPr>
            <a:xfrm>
              <a:off x="4805551" y="1046568"/>
              <a:ext cx="397923" cy="397923"/>
            </a:xfrm>
            <a:prstGeom prst="star5">
              <a:avLst/>
            </a:prstGeom>
            <a:solidFill>
              <a:srgbClr val="FFDD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airplane"/>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图片 3" descr="黑胶唱片的封面&#10;&#10;低可信度描述已自动生成"/>
          <p:cNvPicPr>
            <a:picLocks noChangeAspect="1"/>
          </p:cNvPicPr>
          <p:nvPr/>
        </p:nvPicPr>
        <p:blipFill rotWithShape="1">
          <a:blip r:embed="rId1">
            <a:extLst>
              <a:ext uri="{28A0092B-C50C-407E-A947-70E740481C1C}">
                <a14:useLocalDpi xmlns:a14="http://schemas.microsoft.com/office/drawing/2010/main" val="0"/>
              </a:ext>
            </a:extLst>
          </a:blip>
          <a:srcRect l="37385" t="23004" r="25345" b="28178"/>
          <a:stretch>
            <a:fillRect/>
          </a:stretch>
        </p:blipFill>
        <p:spPr>
          <a:xfrm>
            <a:off x="-56271" y="-92881"/>
            <a:ext cx="12304542" cy="7043762"/>
          </a:xfrm>
          <a:prstGeom prst="rect">
            <a:avLst/>
          </a:prstGeom>
        </p:spPr>
      </p:pic>
      <p:sp>
        <p:nvSpPr>
          <p:cNvPr id="7" name="文本框 6"/>
          <p:cNvSpPr txBox="1"/>
          <p:nvPr/>
        </p:nvSpPr>
        <p:spPr>
          <a:xfrm>
            <a:off x="1811048" y="1056530"/>
            <a:ext cx="1147309" cy="1446550"/>
          </a:xfrm>
          <a:prstGeom prst="rect">
            <a:avLst/>
          </a:prstGeom>
          <a:noFill/>
        </p:spPr>
        <p:txBody>
          <a:bodyPr wrap="square" rtlCol="0">
            <a:spAutoFit/>
          </a:bodyPr>
          <a:lstStyle/>
          <a:p>
            <a:pPr algn="ctr"/>
            <a:r>
              <a:rPr lang="zh-CN" altLang="en-US" sz="8800" dirty="0">
                <a:solidFill>
                  <a:srgbClr val="FFDDB5"/>
                </a:solidFill>
                <a:latin typeface="思源宋体 CN Heavy" panose="02020900000000000000" pitchFamily="18" charset="-122"/>
                <a:ea typeface="思源宋体 CN Heavy" panose="02020900000000000000" pitchFamily="18" charset="-122"/>
              </a:rPr>
              <a:t>壹</a:t>
            </a:r>
            <a:endParaRPr lang="zh-CN" altLang="en-US" sz="8800" dirty="0">
              <a:solidFill>
                <a:srgbClr val="FFDDB5"/>
              </a:solidFill>
              <a:latin typeface="思源宋体 CN Heavy" panose="02020900000000000000" pitchFamily="18" charset="-122"/>
              <a:ea typeface="思源宋体 CN Heavy" panose="02020900000000000000" pitchFamily="18" charset="-122"/>
            </a:endParaRPr>
          </a:p>
        </p:txBody>
      </p:sp>
      <p:sp>
        <p:nvSpPr>
          <p:cNvPr id="8" name="文本框 7"/>
          <p:cNvSpPr txBox="1"/>
          <p:nvPr/>
        </p:nvSpPr>
        <p:spPr>
          <a:xfrm>
            <a:off x="3242442" y="1634258"/>
            <a:ext cx="3125741" cy="769441"/>
          </a:xfrm>
          <a:prstGeom prst="rect">
            <a:avLst/>
          </a:prstGeom>
          <a:noFill/>
          <a:ln>
            <a:noFill/>
          </a:ln>
        </p:spPr>
        <p:txBody>
          <a:bodyPr wrap="square" rtlCol="0">
            <a:spAutoFit/>
          </a:bodyPr>
          <a:lstStyle/>
          <a:p>
            <a:r>
              <a:rPr lang="zh-CN" altLang="en-US" sz="4400" dirty="0">
                <a:solidFill>
                  <a:srgbClr val="FFDDB5"/>
                </a:solidFill>
                <a:latin typeface="思源宋体 CN Heavy" panose="02020900000000000000" pitchFamily="18" charset="-122"/>
                <a:ea typeface="思源宋体 CN Heavy" panose="02020900000000000000" pitchFamily="18" charset="-122"/>
              </a:rPr>
              <a:t>概念内涵</a:t>
            </a:r>
            <a:endParaRPr lang="zh-CN" altLang="en-US" sz="4400" dirty="0">
              <a:solidFill>
                <a:srgbClr val="FFDDB5"/>
              </a:solidFill>
              <a:latin typeface="思源宋体 CN Heavy" panose="02020900000000000000" pitchFamily="18" charset="-122"/>
              <a:ea typeface="思源宋体 CN Heavy" panose="02020900000000000000" pitchFamily="18" charset="-122"/>
            </a:endParaRPr>
          </a:p>
        </p:txBody>
      </p:sp>
      <p:cxnSp>
        <p:nvCxnSpPr>
          <p:cNvPr id="5" name="直接连接符 4"/>
          <p:cNvCxnSpPr/>
          <p:nvPr/>
        </p:nvCxnSpPr>
        <p:spPr>
          <a:xfrm flipV="1">
            <a:off x="3100399" y="1203805"/>
            <a:ext cx="0" cy="1152000"/>
          </a:xfrm>
          <a:prstGeom prst="line">
            <a:avLst/>
          </a:prstGeom>
          <a:ln w="25400" cap="rnd">
            <a:solidFill>
              <a:srgbClr val="FFDDB5"/>
            </a:solidFill>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3242442" y="1271273"/>
            <a:ext cx="2048646" cy="400110"/>
          </a:xfrm>
          <a:prstGeom prst="rect">
            <a:avLst/>
          </a:prstGeom>
          <a:noFill/>
          <a:ln>
            <a:noFill/>
          </a:ln>
        </p:spPr>
        <p:txBody>
          <a:bodyPr wrap="square" rtlCol="0">
            <a:spAutoFit/>
          </a:bodyPr>
          <a:lstStyle/>
          <a:p>
            <a:r>
              <a:rPr lang="zh-CN" altLang="en-US" sz="2000" dirty="0">
                <a:solidFill>
                  <a:srgbClr val="FFDDB5"/>
                </a:solidFill>
                <a:latin typeface="思源黑体 CN Medium" panose="020B0600000000000000" pitchFamily="34" charset="-122"/>
                <a:ea typeface="思源黑体 CN Medium" panose="020B0600000000000000" pitchFamily="34" charset="-122"/>
              </a:rPr>
              <a:t>第一部分</a:t>
            </a:r>
            <a:endParaRPr lang="zh-CN" altLang="en-US" sz="2000" dirty="0">
              <a:solidFill>
                <a:srgbClr val="FFDDB5"/>
              </a:solidFill>
              <a:latin typeface="思源黑体 CN Medium" panose="020B0600000000000000" pitchFamily="34" charset="-122"/>
              <a:ea typeface="思源黑体 CN Medium" panose="020B0600000000000000" pitchFamily="34" charset="-122"/>
            </a:endParaRPr>
          </a:p>
        </p:txBody>
      </p:sp>
      <p:sp>
        <p:nvSpPr>
          <p:cNvPr id="14" name="文本框 13"/>
          <p:cNvSpPr txBox="1"/>
          <p:nvPr/>
        </p:nvSpPr>
        <p:spPr>
          <a:xfrm>
            <a:off x="1896867" y="2403699"/>
            <a:ext cx="4690362" cy="810260"/>
          </a:xfrm>
          <a:prstGeom prst="rect">
            <a:avLst/>
          </a:prstGeom>
          <a:noFill/>
        </p:spPr>
        <p:txBody>
          <a:bodyPr wrap="square">
            <a:spAutoFit/>
          </a:bodyPr>
          <a:lstStyle/>
          <a:p>
            <a:pPr>
              <a:lnSpc>
                <a:spcPct val="130000"/>
              </a:lnSpc>
            </a:pPr>
            <a:r>
              <a:rPr lang="zh-CN" altLang="en-US" sz="1200" spc="300" dirty="0">
                <a:solidFill>
                  <a:schemeClr val="bg1"/>
                </a:solidFill>
                <a:latin typeface="思源黑体 CN Normal" panose="020B0400000000000000" pitchFamily="34" charset="-122"/>
                <a:ea typeface="思源黑体 CN Normal" panose="020B0400000000000000" pitchFamily="34" charset="-122"/>
              </a:rPr>
              <a:t> 2023年10月7日至8日，全国宣传思想文化工作会议在北京召开。会议最重要的成果就是首次提出了习近平文化思想。</a:t>
            </a:r>
            <a:endParaRPr lang="en-US" altLang="zh-CN" sz="1200" spc="300" dirty="0">
              <a:solidFill>
                <a:schemeClr val="bg1"/>
              </a:solidFill>
              <a:latin typeface="思源黑体 CN Normal" panose="020B0400000000000000" pitchFamily="34" charset="-122"/>
              <a:ea typeface="思源黑体 CN Normal" panose="020B0400000000000000" pitchFamily="34"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airplane"/>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CFCFE"/>
        </a:solidFill>
        <a:effectLst/>
      </p:bgPr>
    </p:bg>
    <p:spTree>
      <p:nvGrpSpPr>
        <p:cNvPr id="1" name=""/>
        <p:cNvGrpSpPr/>
        <p:nvPr/>
      </p:nvGrpSpPr>
      <p:grpSpPr>
        <a:xfrm>
          <a:off x="0" y="0"/>
          <a:ext cx="0" cy="0"/>
          <a:chOff x="0" y="0"/>
          <a:chExt cx="0" cy="0"/>
        </a:xfrm>
      </p:grpSpPr>
      <p:pic>
        <p:nvPicPr>
          <p:cNvPr id="41" name="图片 40" descr="山上的城堡&#10;&#10;描述已自动生成"/>
          <p:cNvPicPr>
            <a:picLocks noChangeAspect="1"/>
          </p:cNvPicPr>
          <p:nvPr/>
        </p:nvPicPr>
        <p:blipFill rotWithShape="1">
          <a:blip r:embed="rId1">
            <a:alphaModFix amt="3000"/>
            <a:extLst>
              <a:ext uri="{28A0092B-C50C-407E-A947-70E740481C1C}">
                <a14:useLocalDpi xmlns:a14="http://schemas.microsoft.com/office/drawing/2010/main" val="0"/>
              </a:ext>
            </a:extLst>
          </a:blip>
          <a:srcRect l="6235" r="6235"/>
          <a:stretch>
            <a:fillRect/>
          </a:stretch>
        </p:blipFill>
        <p:spPr>
          <a:xfrm>
            <a:off x="0" y="0"/>
            <a:ext cx="12192001" cy="6858000"/>
          </a:xfrm>
          <a:prstGeom prst="rect">
            <a:avLst/>
          </a:prstGeom>
        </p:spPr>
      </p:pic>
      <p:sp>
        <p:nvSpPr>
          <p:cNvPr id="17" name="矩形 16"/>
          <p:cNvSpPr/>
          <p:nvPr/>
        </p:nvSpPr>
        <p:spPr>
          <a:xfrm>
            <a:off x="0" y="0"/>
            <a:ext cx="12192000" cy="6858000"/>
          </a:xfrm>
          <a:prstGeom prst="rect">
            <a:avLst/>
          </a:prstGeom>
          <a:solidFill>
            <a:srgbClr val="B10000">
              <a:alpha val="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文本框 37"/>
          <p:cNvSpPr txBox="1"/>
          <p:nvPr/>
        </p:nvSpPr>
        <p:spPr>
          <a:xfrm>
            <a:off x="382219" y="564923"/>
            <a:ext cx="4834167" cy="460375"/>
          </a:xfrm>
          <a:prstGeom prst="rect">
            <a:avLst/>
          </a:prstGeom>
          <a:noFill/>
        </p:spPr>
        <p:txBody>
          <a:bodyPr wrap="square" rtlCol="0">
            <a:spAutoFit/>
          </a:bodyPr>
          <a:lstStyle/>
          <a:p>
            <a:r>
              <a:rPr lang="zh-CN" altLang="en-US" sz="2400" dirty="0">
                <a:solidFill>
                  <a:schemeClr val="tx1">
                    <a:lumMod val="85000"/>
                    <a:lumOff val="15000"/>
                  </a:schemeClr>
                </a:solidFill>
                <a:latin typeface="思源黑体 CN Bold" panose="020B0800000000000000" pitchFamily="34" charset="-122"/>
                <a:ea typeface="思源黑体 CN Bold" panose="020B0800000000000000" pitchFamily="34" charset="-122"/>
              </a:rPr>
              <a:t>首次提出习近平文化思想</a:t>
            </a:r>
            <a:endParaRPr lang="zh-CN" altLang="en-US" sz="2400" dirty="0">
              <a:solidFill>
                <a:schemeClr val="tx1">
                  <a:lumMod val="85000"/>
                  <a:lumOff val="15000"/>
                </a:schemeClr>
              </a:solidFill>
              <a:latin typeface="思源黑体 CN Bold" panose="020B0800000000000000" pitchFamily="34" charset="-122"/>
              <a:ea typeface="思源黑体 CN Bold" panose="020B0800000000000000" pitchFamily="34" charset="-122"/>
            </a:endParaRPr>
          </a:p>
        </p:txBody>
      </p:sp>
      <p:pic>
        <p:nvPicPr>
          <p:cNvPr id="18" name="图片 17" descr="图片包含 背景图案&#10;&#10;描述已自动生成"/>
          <p:cNvPicPr>
            <a:picLocks noChangeAspect="1"/>
          </p:cNvPicPr>
          <p:nvPr/>
        </p:nvPicPr>
        <p:blipFill>
          <a:blip r:embed="rId2" cstate="print">
            <a:extLst>
              <a:ext uri="{28A0092B-C50C-407E-A947-70E740481C1C}">
                <a14:useLocalDpi xmlns:a14="http://schemas.microsoft.com/office/drawing/2010/main" val="0"/>
              </a:ext>
            </a:extLst>
          </a:blip>
          <a:srcRect t="57563" r="28342"/>
          <a:stretch>
            <a:fillRect/>
          </a:stretch>
        </p:blipFill>
        <p:spPr>
          <a:xfrm flipH="1">
            <a:off x="0" y="-20954"/>
            <a:ext cx="2514599" cy="1046193"/>
          </a:xfrm>
          <a:custGeom>
            <a:avLst/>
            <a:gdLst>
              <a:gd name="connsiteX0" fmla="*/ 2514599 w 2514599"/>
              <a:gd name="connsiteY0" fmla="*/ 0 h 1046193"/>
              <a:gd name="connsiteX1" fmla="*/ 0 w 2514599"/>
              <a:gd name="connsiteY1" fmla="*/ 0 h 1046193"/>
              <a:gd name="connsiteX2" fmla="*/ 0 w 2514599"/>
              <a:gd name="connsiteY2" fmla="*/ 1046193 h 1046193"/>
              <a:gd name="connsiteX3" fmla="*/ 2514599 w 2514599"/>
              <a:gd name="connsiteY3" fmla="*/ 1046193 h 1046193"/>
            </a:gdLst>
            <a:ahLst/>
            <a:cxnLst>
              <a:cxn ang="0">
                <a:pos x="connsiteX0" y="connsiteY0"/>
              </a:cxn>
              <a:cxn ang="0">
                <a:pos x="connsiteX1" y="connsiteY1"/>
              </a:cxn>
              <a:cxn ang="0">
                <a:pos x="connsiteX2" y="connsiteY2"/>
              </a:cxn>
              <a:cxn ang="0">
                <a:pos x="connsiteX3" y="connsiteY3"/>
              </a:cxn>
            </a:cxnLst>
            <a:rect l="l" t="t" r="r" b="b"/>
            <a:pathLst>
              <a:path w="2514599" h="1046193">
                <a:moveTo>
                  <a:pt x="2514599" y="0"/>
                </a:moveTo>
                <a:lnTo>
                  <a:pt x="0" y="0"/>
                </a:lnTo>
                <a:lnTo>
                  <a:pt x="0" y="1046193"/>
                </a:lnTo>
                <a:lnTo>
                  <a:pt x="2514599" y="1046193"/>
                </a:lnTo>
                <a:close/>
              </a:path>
            </a:pathLst>
          </a:custGeom>
        </p:spPr>
      </p:pic>
      <p:sp>
        <p:nvSpPr>
          <p:cNvPr id="24" name="文本框 23"/>
          <p:cNvSpPr txBox="1"/>
          <p:nvPr>
            <p:custDataLst>
              <p:tags r:id="rId3"/>
            </p:custDataLst>
          </p:nvPr>
        </p:nvSpPr>
        <p:spPr>
          <a:xfrm>
            <a:off x="3879215" y="1025525"/>
            <a:ext cx="7860030" cy="4843780"/>
          </a:xfrm>
          <a:prstGeom prst="rect">
            <a:avLst/>
          </a:prstGeom>
          <a:noFill/>
        </p:spPr>
        <p:txBody>
          <a:bodyPr wrap="square" rtlCol="0">
            <a:spAutoFit/>
          </a:bodyPr>
          <a:lstStyle>
            <a:defPPr>
              <a:defRPr lang="zh-CN"/>
            </a:defPPr>
            <a:lvl1pPr>
              <a:lnSpc>
                <a:spcPct val="130000"/>
              </a:lnSpc>
              <a:defRPr sz="1400" b="0" i="0">
                <a:solidFill>
                  <a:srgbClr val="333333"/>
                </a:solidFill>
                <a:effectLst/>
                <a:latin typeface="思源黑体 CN Normal" panose="020B0400000000000000" pitchFamily="34" charset="-122"/>
                <a:ea typeface="思源黑体 CN Normal" panose="020B0400000000000000" pitchFamily="34" charset="-122"/>
              </a:defRPr>
            </a:lvl1pPr>
          </a:lstStyle>
          <a:p>
            <a:pPr algn="l"/>
            <a:r>
              <a:rPr lang="en-US" altLang="zh-CN" spc="60" dirty="0"/>
              <a:t>       </a:t>
            </a:r>
            <a:r>
              <a:rPr lang="zh-CN" altLang="en-US" spc="60" dirty="0"/>
              <a:t>全国宣传思想文化工作会议认为，党的十八大以来，宣传思想文化工作之所以取得历史性成就，最根本就在于有习近平总书记领航掌舵，有习近平新时代中国特色社会主义思想科学指引。习近平总书记在新时代文化建设方面的新思想新观点新论断，内涵十分丰富、论述极为深刻，是新时代党领导文化建设实践经验的理论总结，丰富和发展了马克思主义文化理论，构成了习近平新时代中国特色社会主义思想的文化篇，形成了习近平文化思想。</a:t>
            </a:r>
            <a:endParaRPr lang="zh-CN" altLang="en-US" spc="60" dirty="0"/>
          </a:p>
          <a:p>
            <a:pPr algn="l"/>
            <a:endParaRPr lang="zh-CN" altLang="en-US" spc="60" dirty="0"/>
          </a:p>
          <a:p>
            <a:pPr algn="l"/>
            <a:r>
              <a:rPr lang="en-US" altLang="zh-CN" spc="60" dirty="0"/>
              <a:t>        </a:t>
            </a:r>
            <a:r>
              <a:rPr lang="zh-CN" altLang="en-US" spc="60" dirty="0"/>
              <a:t>会议提出，习近平文化思想既有文化理论观点上的创新和突破，又有文化工作布局上的部署要求，明体达用、体用贯通，明确了新时代文化建设的路线图和任务书，标志着我们党对中国特色社会主义文化建设规律的认识达到了新高度，表明我们党的历史自信、文化自信达到了新高度。</a:t>
            </a:r>
            <a:endParaRPr lang="zh-CN" altLang="en-US" spc="60" dirty="0"/>
          </a:p>
          <a:p>
            <a:pPr algn="l"/>
            <a:endParaRPr lang="zh-CN" altLang="en-US" spc="60" dirty="0"/>
          </a:p>
          <a:p>
            <a:pPr algn="l"/>
            <a:r>
              <a:rPr lang="en-US" altLang="zh-CN" spc="60" dirty="0"/>
              <a:t>       </a:t>
            </a:r>
            <a:r>
              <a:rPr lang="zh-CN" altLang="en-US" spc="60" dirty="0"/>
              <a:t>会议强调，要紧紧围绕学习贯彻习近平文化思想，围绕贯彻党的二十大关于文化建设的战略部署，切实增强做好新时代新征程宣传思想文化工作的责任感使命感，推动各项工作落地见效。</a:t>
            </a:r>
            <a:endParaRPr lang="zh-CN" altLang="en-US" spc="60" dirty="0"/>
          </a:p>
          <a:p>
            <a:pPr algn="l"/>
            <a:endParaRPr lang="zh-CN" altLang="en-US" spc="60" dirty="0"/>
          </a:p>
          <a:p>
            <a:pPr algn="l"/>
            <a:r>
              <a:rPr lang="en-US" altLang="zh-CN" spc="60" dirty="0">
                <a:sym typeface="+mn-ea"/>
              </a:rPr>
              <a:t>      </a:t>
            </a:r>
            <a:r>
              <a:rPr lang="zh-CN" altLang="en-US" spc="60" dirty="0"/>
              <a:t>促进文化事业和文化产业繁荣发展，推动中华优秀传统文化保护传承。加强和改进对外宣传工作，增强中华文明传播力影</a:t>
            </a:r>
            <a:endParaRPr lang="zh-CN" altLang="en-US" spc="60" dirty="0"/>
          </a:p>
        </p:txBody>
      </p:sp>
      <p:pic>
        <p:nvPicPr>
          <p:cNvPr id="28" name="图片 27" descr="图片包含 图形用户界面&#10;&#10;描述已自动生成"/>
          <p:cNvPicPr>
            <a:picLocks noChangeAspect="1"/>
          </p:cNvPicPr>
          <p:nvPr/>
        </p:nvPicPr>
        <p:blipFill rotWithShape="1">
          <a:blip r:embed="rId4">
            <a:extLst>
              <a:ext uri="{28A0092B-C50C-407E-A947-70E740481C1C}">
                <a14:useLocalDpi xmlns:a14="http://schemas.microsoft.com/office/drawing/2010/main" val="0"/>
              </a:ext>
            </a:extLst>
          </a:blip>
          <a:srcRect l="9091" t="38926" r="2079" b="53796"/>
          <a:stretch>
            <a:fillRect/>
          </a:stretch>
        </p:blipFill>
        <p:spPr>
          <a:xfrm flipH="1">
            <a:off x="0" y="5859106"/>
            <a:ext cx="12192000" cy="998894"/>
          </a:xfrm>
          <a:custGeom>
            <a:avLst/>
            <a:gdLst>
              <a:gd name="connsiteX0" fmla="*/ 0 w 12192000"/>
              <a:gd name="connsiteY0" fmla="*/ 0 h 998894"/>
              <a:gd name="connsiteX1" fmla="*/ 12192000 w 12192000"/>
              <a:gd name="connsiteY1" fmla="*/ 0 h 998894"/>
              <a:gd name="connsiteX2" fmla="*/ 12192000 w 12192000"/>
              <a:gd name="connsiteY2" fmla="*/ 998894 h 998894"/>
              <a:gd name="connsiteX3" fmla="*/ 0 w 12192000"/>
              <a:gd name="connsiteY3" fmla="*/ 998894 h 998894"/>
            </a:gdLst>
            <a:ahLst/>
            <a:cxnLst>
              <a:cxn ang="0">
                <a:pos x="connsiteX0" y="connsiteY0"/>
              </a:cxn>
              <a:cxn ang="0">
                <a:pos x="connsiteX1" y="connsiteY1"/>
              </a:cxn>
              <a:cxn ang="0">
                <a:pos x="connsiteX2" y="connsiteY2"/>
              </a:cxn>
              <a:cxn ang="0">
                <a:pos x="connsiteX3" y="connsiteY3"/>
              </a:cxn>
            </a:cxnLst>
            <a:rect l="l" t="t" r="r" b="b"/>
            <a:pathLst>
              <a:path w="12192000" h="998894">
                <a:moveTo>
                  <a:pt x="0" y="0"/>
                </a:moveTo>
                <a:lnTo>
                  <a:pt x="12192000" y="0"/>
                </a:lnTo>
                <a:lnTo>
                  <a:pt x="12192000" y="998894"/>
                </a:lnTo>
                <a:lnTo>
                  <a:pt x="0" y="998894"/>
                </a:lnTo>
                <a:close/>
              </a:path>
            </a:pathLst>
          </a:custGeom>
        </p:spPr>
      </p:pic>
      <p:pic>
        <p:nvPicPr>
          <p:cNvPr id="2" name="图片 1" descr="img_96676515c954bc1d1dfa56d37d6b781233_c"/>
          <p:cNvPicPr>
            <a:picLocks noChangeAspect="1"/>
          </p:cNvPicPr>
          <p:nvPr/>
        </p:nvPicPr>
        <p:blipFill>
          <a:blip r:embed="rId5"/>
          <a:stretch>
            <a:fillRect/>
          </a:stretch>
        </p:blipFill>
        <p:spPr>
          <a:xfrm>
            <a:off x="382270" y="1025525"/>
            <a:ext cx="3267710" cy="5058410"/>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airplan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ppt_x"/>
                                          </p:val>
                                        </p:tav>
                                        <p:tav tm="100000">
                                          <p:val>
                                            <p:strVal val="#ppt_x"/>
                                          </p:val>
                                        </p:tav>
                                      </p:tavLst>
                                    </p:anim>
                                    <p:anim calcmode="lin" valueType="num">
                                      <p:cBhvr additive="base">
                                        <p:cTn id="8"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4" grpId="1"/>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CFCFE"/>
        </a:solidFill>
        <a:effectLst/>
      </p:bgPr>
    </p:bg>
    <p:spTree>
      <p:nvGrpSpPr>
        <p:cNvPr id="1" name=""/>
        <p:cNvGrpSpPr/>
        <p:nvPr/>
      </p:nvGrpSpPr>
      <p:grpSpPr>
        <a:xfrm>
          <a:off x="0" y="0"/>
          <a:ext cx="0" cy="0"/>
          <a:chOff x="0" y="0"/>
          <a:chExt cx="0" cy="0"/>
        </a:xfrm>
      </p:grpSpPr>
      <p:pic>
        <p:nvPicPr>
          <p:cNvPr id="41" name="图片 40" descr="山上的城堡&#10;&#10;描述已自动生成"/>
          <p:cNvPicPr>
            <a:picLocks noChangeAspect="1"/>
          </p:cNvPicPr>
          <p:nvPr/>
        </p:nvPicPr>
        <p:blipFill rotWithShape="1">
          <a:blip r:embed="rId1">
            <a:alphaModFix amt="3000"/>
            <a:extLst>
              <a:ext uri="{28A0092B-C50C-407E-A947-70E740481C1C}">
                <a14:useLocalDpi xmlns:a14="http://schemas.microsoft.com/office/drawing/2010/main" val="0"/>
              </a:ext>
            </a:extLst>
          </a:blip>
          <a:srcRect l="6235" r="6235"/>
          <a:stretch>
            <a:fillRect/>
          </a:stretch>
        </p:blipFill>
        <p:spPr>
          <a:xfrm>
            <a:off x="0" y="0"/>
            <a:ext cx="12192001" cy="6858000"/>
          </a:xfrm>
          <a:prstGeom prst="rect">
            <a:avLst/>
          </a:prstGeom>
        </p:spPr>
      </p:pic>
      <p:sp>
        <p:nvSpPr>
          <p:cNvPr id="19" name="矩形 18"/>
          <p:cNvSpPr/>
          <p:nvPr/>
        </p:nvSpPr>
        <p:spPr>
          <a:xfrm>
            <a:off x="0" y="0"/>
            <a:ext cx="12192000" cy="6858000"/>
          </a:xfrm>
          <a:prstGeom prst="rect">
            <a:avLst/>
          </a:prstGeom>
          <a:solidFill>
            <a:srgbClr val="B10000">
              <a:alpha val="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0" name="图片 19" descr="图片包含 背景图案&#10;&#10;描述已自动生成"/>
          <p:cNvPicPr>
            <a:picLocks noChangeAspect="1"/>
          </p:cNvPicPr>
          <p:nvPr/>
        </p:nvPicPr>
        <p:blipFill>
          <a:blip r:embed="rId2" cstate="print">
            <a:extLst>
              <a:ext uri="{28A0092B-C50C-407E-A947-70E740481C1C}">
                <a14:useLocalDpi xmlns:a14="http://schemas.microsoft.com/office/drawing/2010/main" val="0"/>
              </a:ext>
            </a:extLst>
          </a:blip>
          <a:srcRect t="57563" r="28342"/>
          <a:stretch>
            <a:fillRect/>
          </a:stretch>
        </p:blipFill>
        <p:spPr>
          <a:xfrm flipH="1">
            <a:off x="0" y="1"/>
            <a:ext cx="2514599" cy="1046193"/>
          </a:xfrm>
          <a:custGeom>
            <a:avLst/>
            <a:gdLst>
              <a:gd name="connsiteX0" fmla="*/ 2514599 w 2514599"/>
              <a:gd name="connsiteY0" fmla="*/ 0 h 1046193"/>
              <a:gd name="connsiteX1" fmla="*/ 0 w 2514599"/>
              <a:gd name="connsiteY1" fmla="*/ 0 h 1046193"/>
              <a:gd name="connsiteX2" fmla="*/ 0 w 2514599"/>
              <a:gd name="connsiteY2" fmla="*/ 1046193 h 1046193"/>
              <a:gd name="connsiteX3" fmla="*/ 2514599 w 2514599"/>
              <a:gd name="connsiteY3" fmla="*/ 1046193 h 1046193"/>
            </a:gdLst>
            <a:ahLst/>
            <a:cxnLst>
              <a:cxn ang="0">
                <a:pos x="connsiteX0" y="connsiteY0"/>
              </a:cxn>
              <a:cxn ang="0">
                <a:pos x="connsiteX1" y="connsiteY1"/>
              </a:cxn>
              <a:cxn ang="0">
                <a:pos x="connsiteX2" y="connsiteY2"/>
              </a:cxn>
              <a:cxn ang="0">
                <a:pos x="connsiteX3" y="connsiteY3"/>
              </a:cxn>
            </a:cxnLst>
            <a:rect l="l" t="t" r="r" b="b"/>
            <a:pathLst>
              <a:path w="2514599" h="1046193">
                <a:moveTo>
                  <a:pt x="2514599" y="0"/>
                </a:moveTo>
                <a:lnTo>
                  <a:pt x="0" y="0"/>
                </a:lnTo>
                <a:lnTo>
                  <a:pt x="0" y="1046193"/>
                </a:lnTo>
                <a:lnTo>
                  <a:pt x="2514599" y="1046193"/>
                </a:lnTo>
                <a:close/>
              </a:path>
            </a:pathLst>
          </a:custGeom>
        </p:spPr>
      </p:pic>
      <p:sp>
        <p:nvSpPr>
          <p:cNvPr id="49" name="文本框 48"/>
          <p:cNvSpPr txBox="1"/>
          <p:nvPr/>
        </p:nvSpPr>
        <p:spPr>
          <a:xfrm>
            <a:off x="1003935" y="921385"/>
            <a:ext cx="5367655" cy="460375"/>
          </a:xfrm>
          <a:prstGeom prst="rect">
            <a:avLst/>
          </a:prstGeom>
          <a:noFill/>
        </p:spPr>
        <p:txBody>
          <a:bodyPr wrap="square" rtlCol="0">
            <a:spAutoFit/>
          </a:bodyPr>
          <a:lstStyle/>
          <a:p>
            <a:r>
              <a:rPr lang="zh-CN" altLang="en-US" sz="2400" dirty="0">
                <a:solidFill>
                  <a:schemeClr val="tx1">
                    <a:lumMod val="85000"/>
                    <a:lumOff val="15000"/>
                  </a:schemeClr>
                </a:solidFill>
                <a:latin typeface="思源黑体 CN Bold" panose="020B0800000000000000" pitchFamily="34" charset="-122"/>
                <a:ea typeface="思源黑体 CN Bold" panose="020B0800000000000000" pitchFamily="34" charset="-122"/>
              </a:rPr>
              <a:t>习近平文化思想的形成过程</a:t>
            </a:r>
            <a:endParaRPr lang="zh-CN" altLang="en-US" sz="2400" dirty="0">
              <a:solidFill>
                <a:schemeClr val="tx1">
                  <a:lumMod val="85000"/>
                  <a:lumOff val="15000"/>
                </a:schemeClr>
              </a:solidFill>
              <a:latin typeface="思源黑体 CN Bold" panose="020B0800000000000000" pitchFamily="34" charset="-122"/>
              <a:ea typeface="思源黑体 CN Bold" panose="020B0800000000000000" pitchFamily="34" charset="-122"/>
            </a:endParaRPr>
          </a:p>
        </p:txBody>
      </p:sp>
      <p:pic>
        <p:nvPicPr>
          <p:cNvPr id="50" name="图片 49" descr="山上的城堡&#10;&#10;描述已自动生成"/>
          <p:cNvPicPr>
            <a:picLocks noChangeAspect="1"/>
          </p:cNvPicPr>
          <p:nvPr/>
        </p:nvPicPr>
        <p:blipFill rotWithShape="1">
          <a:blip r:embed="rId1">
            <a:extLst>
              <a:ext uri="{28A0092B-C50C-407E-A947-70E740481C1C}">
                <a14:useLocalDpi xmlns:a14="http://schemas.microsoft.com/office/drawing/2010/main" val="0"/>
              </a:ext>
            </a:extLst>
          </a:blip>
          <a:srcRect l="6235" t="17590" r="70788" b="4383"/>
          <a:stretch>
            <a:fillRect/>
          </a:stretch>
        </p:blipFill>
        <p:spPr>
          <a:xfrm>
            <a:off x="8068906" y="1381484"/>
            <a:ext cx="2991684" cy="5002096"/>
          </a:xfrm>
          <a:prstGeom prst="rect">
            <a:avLst/>
          </a:prstGeom>
        </p:spPr>
      </p:pic>
      <p:sp>
        <p:nvSpPr>
          <p:cNvPr id="51" name="文本框 50"/>
          <p:cNvSpPr txBox="1"/>
          <p:nvPr>
            <p:custDataLst>
              <p:tags r:id="rId3"/>
            </p:custDataLst>
          </p:nvPr>
        </p:nvSpPr>
        <p:spPr>
          <a:xfrm>
            <a:off x="1003911" y="2434820"/>
            <a:ext cx="6533232" cy="650240"/>
          </a:xfrm>
          <a:prstGeom prst="rect">
            <a:avLst/>
          </a:prstGeom>
          <a:noFill/>
        </p:spPr>
        <p:txBody>
          <a:bodyPr wrap="square" rtlCol="0">
            <a:spAutoFit/>
          </a:bodyPr>
          <a:lstStyle>
            <a:defPPr>
              <a:defRPr lang="zh-CN"/>
            </a:defPPr>
            <a:lvl1pPr>
              <a:lnSpc>
                <a:spcPct val="130000"/>
              </a:lnSpc>
              <a:defRPr sz="1400" b="0" i="0">
                <a:solidFill>
                  <a:srgbClr val="333333"/>
                </a:solidFill>
                <a:effectLst/>
                <a:latin typeface="思源黑体 CN Normal" panose="020B0400000000000000" pitchFamily="34" charset="-122"/>
                <a:ea typeface="思源黑体 CN Normal" panose="020B0400000000000000" pitchFamily="34" charset="-122"/>
              </a:defRPr>
            </a:lvl1pPr>
          </a:lstStyle>
          <a:p>
            <a:r>
              <a:rPr lang="zh-CN" altLang="en-US" spc="60" dirty="0"/>
              <a:t>进入新时代，文化在振奋民族精神、维系国家认同、促进经济社会发展和人的全面发展等方面作用充分凸显。</a:t>
            </a:r>
            <a:endParaRPr lang="zh-CN" altLang="en-US" spc="60" dirty="0"/>
          </a:p>
        </p:txBody>
      </p:sp>
      <p:sp>
        <p:nvSpPr>
          <p:cNvPr id="52" name="文本框 51"/>
          <p:cNvSpPr txBox="1"/>
          <p:nvPr>
            <p:custDataLst>
              <p:tags r:id="rId4"/>
            </p:custDataLst>
          </p:nvPr>
        </p:nvSpPr>
        <p:spPr>
          <a:xfrm>
            <a:off x="1399540" y="2076450"/>
            <a:ext cx="3154045" cy="398780"/>
          </a:xfrm>
          <a:prstGeom prst="rect">
            <a:avLst/>
          </a:prstGeom>
          <a:noFill/>
        </p:spPr>
        <p:txBody>
          <a:bodyPr wrap="square" rtlCol="0">
            <a:spAutoFit/>
          </a:bodyPr>
          <a:lstStyle/>
          <a:p>
            <a:r>
              <a:rPr lang="zh-CN" altLang="en-US" sz="2000" dirty="0">
                <a:solidFill>
                  <a:srgbClr val="B10000"/>
                </a:solidFill>
                <a:latin typeface="思源黑体 CN Medium" panose="020B0600000000000000" pitchFamily="34" charset="-122"/>
                <a:ea typeface="思源黑体 CN Medium" panose="020B0600000000000000" pitchFamily="34" charset="-122"/>
                <a:sym typeface="+mn-ea"/>
              </a:rPr>
              <a:t>实践总结、理论结晶</a:t>
            </a:r>
            <a:endParaRPr lang="zh-CN" altLang="en-US" sz="2000" dirty="0">
              <a:solidFill>
                <a:srgbClr val="B10000"/>
              </a:solidFill>
              <a:latin typeface="思源黑体 CN Medium" panose="020B0600000000000000" pitchFamily="34" charset="-122"/>
              <a:ea typeface="思源黑体 CN Medium" panose="020B0600000000000000" pitchFamily="34" charset="-122"/>
              <a:sym typeface="+mn-ea"/>
            </a:endParaRPr>
          </a:p>
        </p:txBody>
      </p:sp>
      <p:sp>
        <p:nvSpPr>
          <p:cNvPr id="53" name="文本框 52"/>
          <p:cNvSpPr txBox="1"/>
          <p:nvPr>
            <p:custDataLst>
              <p:tags r:id="rId5"/>
            </p:custDataLst>
          </p:nvPr>
        </p:nvSpPr>
        <p:spPr>
          <a:xfrm>
            <a:off x="1003911" y="3581674"/>
            <a:ext cx="6533232" cy="650240"/>
          </a:xfrm>
          <a:prstGeom prst="rect">
            <a:avLst/>
          </a:prstGeom>
          <a:noFill/>
        </p:spPr>
        <p:txBody>
          <a:bodyPr wrap="square" rtlCol="0">
            <a:spAutoFit/>
          </a:bodyPr>
          <a:lstStyle>
            <a:defPPr>
              <a:defRPr lang="zh-CN"/>
            </a:defPPr>
            <a:lvl1pPr>
              <a:lnSpc>
                <a:spcPct val="130000"/>
              </a:lnSpc>
              <a:defRPr sz="1400" b="0" i="0">
                <a:solidFill>
                  <a:srgbClr val="333333"/>
                </a:solidFill>
                <a:effectLst/>
                <a:latin typeface="思源黑体 CN Normal" panose="020B0400000000000000" pitchFamily="34" charset="-122"/>
                <a:ea typeface="思源黑体 CN Normal" panose="020B0400000000000000" pitchFamily="34" charset="-122"/>
              </a:defRPr>
            </a:lvl1pPr>
          </a:lstStyle>
          <a:p>
            <a:r>
              <a:rPr lang="zh-CN" altLang="en-US" spc="60" dirty="0"/>
              <a:t>习近平总书记在重要指示中强调，新时代新征程，世界百年未有之大变局加速演进，宣传思想文化工作面临新形势新任务，必须要有新气象新作为。</a:t>
            </a:r>
            <a:endParaRPr lang="zh-CN" altLang="en-US" spc="60" dirty="0"/>
          </a:p>
        </p:txBody>
      </p:sp>
      <p:sp>
        <p:nvSpPr>
          <p:cNvPr id="54" name="文本框 53"/>
          <p:cNvSpPr txBox="1"/>
          <p:nvPr>
            <p:custDataLst>
              <p:tags r:id="rId6"/>
            </p:custDataLst>
          </p:nvPr>
        </p:nvSpPr>
        <p:spPr>
          <a:xfrm>
            <a:off x="1399540" y="3223260"/>
            <a:ext cx="3812540" cy="398780"/>
          </a:xfrm>
          <a:prstGeom prst="rect">
            <a:avLst/>
          </a:prstGeom>
          <a:noFill/>
        </p:spPr>
        <p:txBody>
          <a:bodyPr wrap="square" rtlCol="0">
            <a:spAutoFit/>
          </a:bodyPr>
          <a:lstStyle/>
          <a:p>
            <a:r>
              <a:rPr lang="zh-CN" altLang="en-US" sz="2000" dirty="0">
                <a:solidFill>
                  <a:srgbClr val="B10000"/>
                </a:solidFill>
                <a:latin typeface="思源黑体 CN Medium" panose="020B0600000000000000" pitchFamily="34" charset="-122"/>
                <a:ea typeface="思源黑体 CN Medium" panose="020B0600000000000000" pitchFamily="34" charset="-122"/>
                <a:sym typeface="+mn-ea"/>
              </a:rPr>
              <a:t>明体达用、体用贯通</a:t>
            </a:r>
            <a:endParaRPr lang="zh-CN" altLang="en-US" sz="2000" dirty="0">
              <a:solidFill>
                <a:srgbClr val="B10000"/>
              </a:solidFill>
              <a:latin typeface="思源黑体 CN Medium" panose="020B0600000000000000" pitchFamily="34" charset="-122"/>
              <a:ea typeface="思源黑体 CN Medium" panose="020B0600000000000000" pitchFamily="34" charset="-122"/>
              <a:sym typeface="+mn-ea"/>
            </a:endParaRPr>
          </a:p>
        </p:txBody>
      </p:sp>
      <p:sp>
        <p:nvSpPr>
          <p:cNvPr id="55" name="文本框 54"/>
          <p:cNvSpPr txBox="1"/>
          <p:nvPr>
            <p:custDataLst>
              <p:tags r:id="rId7"/>
            </p:custDataLst>
          </p:nvPr>
        </p:nvSpPr>
        <p:spPr>
          <a:xfrm>
            <a:off x="1003911" y="4728528"/>
            <a:ext cx="6533232" cy="929640"/>
          </a:xfrm>
          <a:prstGeom prst="rect">
            <a:avLst/>
          </a:prstGeom>
          <a:noFill/>
        </p:spPr>
        <p:txBody>
          <a:bodyPr wrap="square" rtlCol="0">
            <a:spAutoFit/>
          </a:bodyPr>
          <a:lstStyle>
            <a:defPPr>
              <a:defRPr lang="zh-CN"/>
            </a:defPPr>
            <a:lvl1pPr>
              <a:lnSpc>
                <a:spcPct val="130000"/>
              </a:lnSpc>
              <a:defRPr sz="1400" b="0" i="0">
                <a:solidFill>
                  <a:srgbClr val="333333"/>
                </a:solidFill>
                <a:effectLst/>
                <a:latin typeface="思源黑体 CN Normal" panose="020B0400000000000000" pitchFamily="34" charset="-122"/>
                <a:ea typeface="思源黑体 CN Normal" panose="020B0400000000000000" pitchFamily="34" charset="-122"/>
              </a:defRPr>
            </a:lvl1pPr>
          </a:lstStyle>
          <a:p>
            <a:r>
              <a:rPr lang="zh-CN" altLang="en-US" spc="60" dirty="0"/>
              <a:t>一个民族的复兴，需要强大的物质力量，也需要强大的精神力量。宣传思想文化战线肩负着为全面建设社会主义现代化国家、全面推进中华民族伟大复兴提供坚强思想保证、强大精神力量。</a:t>
            </a:r>
            <a:endParaRPr lang="zh-CN" altLang="en-US" spc="60" dirty="0"/>
          </a:p>
        </p:txBody>
      </p:sp>
      <p:sp>
        <p:nvSpPr>
          <p:cNvPr id="56" name="文本框 55"/>
          <p:cNvSpPr txBox="1"/>
          <p:nvPr>
            <p:custDataLst>
              <p:tags r:id="rId8"/>
            </p:custDataLst>
          </p:nvPr>
        </p:nvSpPr>
        <p:spPr>
          <a:xfrm>
            <a:off x="1399540" y="4370070"/>
            <a:ext cx="3308985" cy="398780"/>
          </a:xfrm>
          <a:prstGeom prst="rect">
            <a:avLst/>
          </a:prstGeom>
          <a:noFill/>
        </p:spPr>
        <p:txBody>
          <a:bodyPr wrap="square" rtlCol="0">
            <a:spAutoFit/>
          </a:bodyPr>
          <a:lstStyle/>
          <a:p>
            <a:r>
              <a:rPr lang="zh-CN" altLang="en-US" sz="2000" dirty="0">
                <a:solidFill>
                  <a:srgbClr val="B10000"/>
                </a:solidFill>
                <a:latin typeface="思源黑体 CN Medium" panose="020B0600000000000000" pitchFamily="34" charset="-122"/>
                <a:ea typeface="思源黑体 CN Medium" panose="020B0600000000000000" pitchFamily="34" charset="-122"/>
              </a:rPr>
              <a:t>思想武器、行动指南</a:t>
            </a:r>
            <a:endParaRPr lang="zh-CN" altLang="en-US" sz="2000" dirty="0">
              <a:solidFill>
                <a:srgbClr val="B10000"/>
              </a:solidFill>
              <a:latin typeface="思源黑体 CN Medium" panose="020B0600000000000000" pitchFamily="34" charset="-122"/>
              <a:ea typeface="思源黑体 CN Medium" panose="020B0600000000000000" pitchFamily="34" charset="-122"/>
            </a:endParaRPr>
          </a:p>
        </p:txBody>
      </p:sp>
      <p:pic>
        <p:nvPicPr>
          <p:cNvPr id="67" name="图形 66" descr="333438303937323b333633323239383bcee5bdc7d0c7"/>
          <p:cNvPicPr>
            <a:picLocks noChangeAspect="1"/>
          </p:cNvPicPr>
          <p:nvPr>
            <p:custDataLst>
              <p:tags r:id="rId9"/>
            </p:custDataLst>
          </p:nvPr>
        </p:nvPicPr>
        <p:blipFill>
          <a:blip r:embed="rId10">
            <a:extLst>
              <a:ext uri="{96DAC541-7B7A-43D3-8B79-37D633B846F1}">
                <asvg:svgBlip xmlns:asvg="http://schemas.microsoft.com/office/drawing/2016/SVG/main" r:embed="rId11"/>
              </a:ext>
            </a:extLst>
          </a:blip>
          <a:stretch>
            <a:fillRect/>
          </a:stretch>
        </p:blipFill>
        <p:spPr>
          <a:xfrm>
            <a:off x="1079975" y="2112567"/>
            <a:ext cx="288000" cy="288000"/>
          </a:xfrm>
          <a:prstGeom prst="rect">
            <a:avLst/>
          </a:prstGeom>
        </p:spPr>
      </p:pic>
      <p:pic>
        <p:nvPicPr>
          <p:cNvPr id="68" name="图形 67" descr="333438303937323b333633323239383bcee5bdc7d0c7"/>
          <p:cNvPicPr>
            <a:picLocks noChangeAspect="1"/>
          </p:cNvPicPr>
          <p:nvPr>
            <p:custDataLst>
              <p:tags r:id="rId12"/>
            </p:custDataLst>
          </p:nvPr>
        </p:nvPicPr>
        <p:blipFill>
          <a:blip r:embed="rId10">
            <a:extLst>
              <a:ext uri="{96DAC541-7B7A-43D3-8B79-37D633B846F1}">
                <asvg:svgBlip xmlns:asvg="http://schemas.microsoft.com/office/drawing/2016/SVG/main" r:embed="rId11"/>
              </a:ext>
            </a:extLst>
          </a:blip>
          <a:stretch>
            <a:fillRect/>
          </a:stretch>
        </p:blipFill>
        <p:spPr>
          <a:xfrm>
            <a:off x="1079975" y="3259421"/>
            <a:ext cx="288000" cy="288000"/>
          </a:xfrm>
          <a:prstGeom prst="rect">
            <a:avLst/>
          </a:prstGeom>
        </p:spPr>
      </p:pic>
      <p:pic>
        <p:nvPicPr>
          <p:cNvPr id="69" name="图形 68" descr="333438303937323b333633323239383bcee5bdc7d0c7"/>
          <p:cNvPicPr>
            <a:picLocks noChangeAspect="1"/>
          </p:cNvPicPr>
          <p:nvPr>
            <p:custDataLst>
              <p:tags r:id="rId13"/>
            </p:custDataLst>
          </p:nvPr>
        </p:nvPicPr>
        <p:blipFill>
          <a:blip r:embed="rId10">
            <a:extLst>
              <a:ext uri="{96DAC541-7B7A-43D3-8B79-37D633B846F1}">
                <asvg:svgBlip xmlns:asvg="http://schemas.microsoft.com/office/drawing/2016/SVG/main" r:embed="rId11"/>
              </a:ext>
            </a:extLst>
          </a:blip>
          <a:stretch>
            <a:fillRect/>
          </a:stretch>
        </p:blipFill>
        <p:spPr>
          <a:xfrm>
            <a:off x="1079975" y="4406275"/>
            <a:ext cx="288000" cy="288000"/>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airplan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wipe(down)">
                                      <p:cBhvr>
                                        <p:cTn id="7" dur="500"/>
                                        <p:tgtEl>
                                          <p:spTgt spid="51"/>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52"/>
                                        </p:tgtEl>
                                        <p:attrNameLst>
                                          <p:attrName>style.visibility</p:attrName>
                                        </p:attrNameLst>
                                      </p:cBhvr>
                                      <p:to>
                                        <p:strVal val="visible"/>
                                      </p:to>
                                    </p:set>
                                    <p:animEffect transition="in" filter="wipe(down)">
                                      <p:cBhvr>
                                        <p:cTn id="10" dur="500"/>
                                        <p:tgtEl>
                                          <p:spTgt spid="52"/>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54"/>
                                        </p:tgtEl>
                                        <p:attrNameLst>
                                          <p:attrName>style.visibility</p:attrName>
                                        </p:attrNameLst>
                                      </p:cBhvr>
                                      <p:to>
                                        <p:strVal val="visible"/>
                                      </p:to>
                                    </p:set>
                                    <p:animEffect transition="in" filter="wipe(down)">
                                      <p:cBhvr>
                                        <p:cTn id="15" dur="500"/>
                                        <p:tgtEl>
                                          <p:spTgt spid="54"/>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53"/>
                                        </p:tgtEl>
                                        <p:attrNameLst>
                                          <p:attrName>style.visibility</p:attrName>
                                        </p:attrNameLst>
                                      </p:cBhvr>
                                      <p:to>
                                        <p:strVal val="visible"/>
                                      </p:to>
                                    </p:set>
                                    <p:animEffect transition="in" filter="wipe(down)">
                                      <p:cBhvr>
                                        <p:cTn id="18" dur="500"/>
                                        <p:tgtEl>
                                          <p:spTgt spid="53"/>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56"/>
                                        </p:tgtEl>
                                        <p:attrNameLst>
                                          <p:attrName>style.visibility</p:attrName>
                                        </p:attrNameLst>
                                      </p:cBhvr>
                                      <p:to>
                                        <p:strVal val="visible"/>
                                      </p:to>
                                    </p:set>
                                    <p:animEffect transition="in" filter="wipe(down)">
                                      <p:cBhvr>
                                        <p:cTn id="23" dur="500"/>
                                        <p:tgtEl>
                                          <p:spTgt spid="56"/>
                                        </p:tgtEl>
                                      </p:cBhvr>
                                    </p:animEffect>
                                  </p:childTnLst>
                                </p:cTn>
                              </p:par>
                              <p:par>
                                <p:cTn id="24" presetID="22" presetClass="entr" presetSubtype="4" fill="hold" grpId="0" nodeType="withEffect">
                                  <p:stCondLst>
                                    <p:cond delay="0"/>
                                  </p:stCondLst>
                                  <p:childTnLst>
                                    <p:set>
                                      <p:cBhvr>
                                        <p:cTn id="25" dur="1" fill="hold">
                                          <p:stCondLst>
                                            <p:cond delay="0"/>
                                          </p:stCondLst>
                                        </p:cTn>
                                        <p:tgtEl>
                                          <p:spTgt spid="55"/>
                                        </p:tgtEl>
                                        <p:attrNameLst>
                                          <p:attrName>style.visibility</p:attrName>
                                        </p:attrNameLst>
                                      </p:cBhvr>
                                      <p:to>
                                        <p:strVal val="visible"/>
                                      </p:to>
                                    </p:set>
                                    <p:animEffect transition="in" filter="wipe(down)">
                                      <p:cBhvr>
                                        <p:cTn id="26"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P spid="52" grpId="0"/>
      <p:bldP spid="51" grpId="1"/>
      <p:bldP spid="52" grpId="1"/>
      <p:bldP spid="54" grpId="0"/>
      <p:bldP spid="53" grpId="0"/>
      <p:bldP spid="54" grpId="1"/>
      <p:bldP spid="53" grpId="1"/>
      <p:bldP spid="56" grpId="0"/>
      <p:bldP spid="55" grpId="0"/>
      <p:bldP spid="56" grpId="1"/>
      <p:bldP spid="55" grpId="1"/>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CFCFE"/>
        </a:solidFill>
        <a:effectLst/>
      </p:bgPr>
    </p:bg>
    <p:spTree>
      <p:nvGrpSpPr>
        <p:cNvPr id="1" name=""/>
        <p:cNvGrpSpPr/>
        <p:nvPr/>
      </p:nvGrpSpPr>
      <p:grpSpPr>
        <a:xfrm>
          <a:off x="0" y="0"/>
          <a:ext cx="0" cy="0"/>
          <a:chOff x="0" y="0"/>
          <a:chExt cx="0" cy="0"/>
        </a:xfrm>
      </p:grpSpPr>
      <p:pic>
        <p:nvPicPr>
          <p:cNvPr id="41" name="图片 40" descr="山上的城堡&#10;&#10;描述已自动生成"/>
          <p:cNvPicPr>
            <a:picLocks noChangeAspect="1"/>
          </p:cNvPicPr>
          <p:nvPr/>
        </p:nvPicPr>
        <p:blipFill rotWithShape="1">
          <a:blip r:embed="rId1">
            <a:alphaModFix amt="3000"/>
            <a:extLst>
              <a:ext uri="{28A0092B-C50C-407E-A947-70E740481C1C}">
                <a14:useLocalDpi xmlns:a14="http://schemas.microsoft.com/office/drawing/2010/main" val="0"/>
              </a:ext>
            </a:extLst>
          </a:blip>
          <a:srcRect l="6235" r="6235"/>
          <a:stretch>
            <a:fillRect/>
          </a:stretch>
        </p:blipFill>
        <p:spPr>
          <a:xfrm>
            <a:off x="0" y="0"/>
            <a:ext cx="12192001" cy="6858000"/>
          </a:xfrm>
          <a:prstGeom prst="rect">
            <a:avLst/>
          </a:prstGeom>
        </p:spPr>
      </p:pic>
      <p:sp>
        <p:nvSpPr>
          <p:cNvPr id="23" name="矩形 22"/>
          <p:cNvSpPr/>
          <p:nvPr/>
        </p:nvSpPr>
        <p:spPr>
          <a:xfrm>
            <a:off x="213360" y="-534670"/>
            <a:ext cx="12192000" cy="6858000"/>
          </a:xfrm>
          <a:prstGeom prst="rect">
            <a:avLst/>
          </a:prstGeom>
          <a:solidFill>
            <a:srgbClr val="B10000">
              <a:alpha val="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文本框 37"/>
          <p:cNvSpPr txBox="1"/>
          <p:nvPr/>
        </p:nvSpPr>
        <p:spPr>
          <a:xfrm>
            <a:off x="83185" y="1007110"/>
            <a:ext cx="6470015" cy="583565"/>
          </a:xfrm>
          <a:prstGeom prst="rect">
            <a:avLst/>
          </a:prstGeom>
          <a:noFill/>
        </p:spPr>
        <p:txBody>
          <a:bodyPr wrap="square" rtlCol="0">
            <a:spAutoFit/>
          </a:bodyPr>
          <a:lstStyle/>
          <a:p>
            <a:r>
              <a:rPr lang="zh-CN" altLang="en-US" sz="3200" dirty="0">
                <a:solidFill>
                  <a:schemeClr val="tx1">
                    <a:lumMod val="85000"/>
                    <a:lumOff val="15000"/>
                  </a:schemeClr>
                </a:solidFill>
                <a:latin typeface="思源黑体 CN Bold" panose="020B0800000000000000" pitchFamily="34" charset="-122"/>
                <a:ea typeface="思源黑体 CN Bold" panose="020B0800000000000000" pitchFamily="34" charset="-122"/>
              </a:rPr>
              <a:t>习近平文化思想的理论渊源</a:t>
            </a:r>
            <a:endParaRPr lang="zh-CN" altLang="en-US" sz="3200" dirty="0">
              <a:solidFill>
                <a:schemeClr val="tx1">
                  <a:lumMod val="85000"/>
                  <a:lumOff val="15000"/>
                </a:schemeClr>
              </a:solidFill>
              <a:latin typeface="思源黑体 CN Bold" panose="020B0800000000000000" pitchFamily="34" charset="-122"/>
              <a:ea typeface="思源黑体 CN Bold" panose="020B0800000000000000" pitchFamily="34" charset="-122"/>
            </a:endParaRPr>
          </a:p>
        </p:txBody>
      </p:sp>
      <p:pic>
        <p:nvPicPr>
          <p:cNvPr id="21" name="图片 20" descr="图片包含 背景图案&#10;&#10;描述已自动生成"/>
          <p:cNvPicPr>
            <a:picLocks noChangeAspect="1"/>
          </p:cNvPicPr>
          <p:nvPr/>
        </p:nvPicPr>
        <p:blipFill>
          <a:blip r:embed="rId2" cstate="print">
            <a:extLst>
              <a:ext uri="{28A0092B-C50C-407E-A947-70E740481C1C}">
                <a14:useLocalDpi xmlns:a14="http://schemas.microsoft.com/office/drawing/2010/main" val="0"/>
              </a:ext>
            </a:extLst>
          </a:blip>
          <a:srcRect t="57563" r="28342"/>
          <a:stretch>
            <a:fillRect/>
          </a:stretch>
        </p:blipFill>
        <p:spPr>
          <a:xfrm flipH="1">
            <a:off x="0" y="1"/>
            <a:ext cx="2514599" cy="1046193"/>
          </a:xfrm>
          <a:custGeom>
            <a:avLst/>
            <a:gdLst>
              <a:gd name="connsiteX0" fmla="*/ 2514599 w 2514599"/>
              <a:gd name="connsiteY0" fmla="*/ 0 h 1046193"/>
              <a:gd name="connsiteX1" fmla="*/ 0 w 2514599"/>
              <a:gd name="connsiteY1" fmla="*/ 0 h 1046193"/>
              <a:gd name="connsiteX2" fmla="*/ 0 w 2514599"/>
              <a:gd name="connsiteY2" fmla="*/ 1046193 h 1046193"/>
              <a:gd name="connsiteX3" fmla="*/ 2514599 w 2514599"/>
              <a:gd name="connsiteY3" fmla="*/ 1046193 h 1046193"/>
            </a:gdLst>
            <a:ahLst/>
            <a:cxnLst>
              <a:cxn ang="0">
                <a:pos x="connsiteX0" y="connsiteY0"/>
              </a:cxn>
              <a:cxn ang="0">
                <a:pos x="connsiteX1" y="connsiteY1"/>
              </a:cxn>
              <a:cxn ang="0">
                <a:pos x="connsiteX2" y="connsiteY2"/>
              </a:cxn>
              <a:cxn ang="0">
                <a:pos x="connsiteX3" y="connsiteY3"/>
              </a:cxn>
            </a:cxnLst>
            <a:rect l="l" t="t" r="r" b="b"/>
            <a:pathLst>
              <a:path w="2514599" h="1046193">
                <a:moveTo>
                  <a:pt x="2514599" y="0"/>
                </a:moveTo>
                <a:lnTo>
                  <a:pt x="0" y="0"/>
                </a:lnTo>
                <a:lnTo>
                  <a:pt x="0" y="1046193"/>
                </a:lnTo>
                <a:lnTo>
                  <a:pt x="2514599" y="1046193"/>
                </a:lnTo>
                <a:close/>
              </a:path>
            </a:pathLst>
          </a:custGeom>
        </p:spPr>
      </p:pic>
      <p:sp>
        <p:nvSpPr>
          <p:cNvPr id="34" name="椭圆 33"/>
          <p:cNvSpPr/>
          <p:nvPr>
            <p:custDataLst>
              <p:tags r:id="rId3"/>
            </p:custDataLst>
          </p:nvPr>
        </p:nvSpPr>
        <p:spPr>
          <a:xfrm>
            <a:off x="83450" y="1845657"/>
            <a:ext cx="1165310" cy="1165310"/>
          </a:xfrm>
          <a:prstGeom prst="ellipse">
            <a:avLst/>
          </a:prstGeom>
          <a:gradFill flip="none" rotWithShape="1">
            <a:gsLst>
              <a:gs pos="0">
                <a:srgbClr val="B10000"/>
              </a:gs>
              <a:gs pos="100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文本框 68"/>
          <p:cNvSpPr txBox="1"/>
          <p:nvPr>
            <p:custDataLst>
              <p:tags r:id="rId4"/>
            </p:custDataLst>
          </p:nvPr>
        </p:nvSpPr>
        <p:spPr>
          <a:xfrm>
            <a:off x="365760" y="2569210"/>
            <a:ext cx="5627370" cy="929640"/>
          </a:xfrm>
          <a:prstGeom prst="rect">
            <a:avLst/>
          </a:prstGeom>
          <a:noFill/>
        </p:spPr>
        <p:txBody>
          <a:bodyPr wrap="square" rtlCol="0">
            <a:spAutoFit/>
          </a:bodyPr>
          <a:lstStyle>
            <a:defPPr>
              <a:defRPr lang="zh-CN"/>
            </a:defPPr>
            <a:lvl1pPr>
              <a:lnSpc>
                <a:spcPct val="130000"/>
              </a:lnSpc>
              <a:defRPr sz="1400" b="0" i="0">
                <a:solidFill>
                  <a:srgbClr val="333333"/>
                </a:solidFill>
                <a:effectLst/>
                <a:latin typeface="思源黑体 CN Normal" panose="020B0400000000000000" pitchFamily="34" charset="-122"/>
                <a:ea typeface="思源黑体 CN Normal" panose="020B0400000000000000" pitchFamily="34" charset="-122"/>
              </a:defRPr>
            </a:lvl1pPr>
          </a:lstStyle>
          <a:p>
            <a:r>
              <a:rPr lang="zh-CN" altLang="en-US" dirty="0">
                <a:sym typeface="+mn-ea"/>
              </a:rPr>
              <a:t>马克思主义是我们立党立国、兴党兴国的根本指导思想。对文化在人类社会历史中产生、发展和发挥作用的一般规律进行了深刻分析，对资本主义社会中社会意识形态的阶级根源和运行机制进行了系统阐释。</a:t>
            </a:r>
            <a:endParaRPr lang="zh-CN" altLang="en-US" spc="60" dirty="0"/>
          </a:p>
        </p:txBody>
      </p:sp>
      <p:sp>
        <p:nvSpPr>
          <p:cNvPr id="70" name="文本框 69"/>
          <p:cNvSpPr txBox="1"/>
          <p:nvPr>
            <p:custDataLst>
              <p:tags r:id="rId5"/>
            </p:custDataLst>
          </p:nvPr>
        </p:nvSpPr>
        <p:spPr>
          <a:xfrm>
            <a:off x="365760" y="2119630"/>
            <a:ext cx="2506345" cy="405765"/>
          </a:xfrm>
          <a:prstGeom prst="rect">
            <a:avLst/>
          </a:prstGeom>
          <a:noFill/>
        </p:spPr>
        <p:txBody>
          <a:bodyPr wrap="square" rtlCol="0">
            <a:noAutofit/>
          </a:bodyPr>
          <a:lstStyle/>
          <a:p>
            <a:r>
              <a:rPr lang="zh-CN" altLang="en-US" sz="2000" dirty="0">
                <a:solidFill>
                  <a:srgbClr val="B10000"/>
                </a:solidFill>
                <a:latin typeface="思源黑体 CN Medium" panose="020B0600000000000000" pitchFamily="34" charset="-122"/>
                <a:ea typeface="思源黑体 CN Medium" panose="020B0600000000000000" pitchFamily="34" charset="-122"/>
                <a:sym typeface="+mn-ea"/>
              </a:rPr>
              <a:t>马克思主义文化思想</a:t>
            </a:r>
            <a:endParaRPr lang="zh-CN" altLang="en-US" sz="2000" dirty="0">
              <a:solidFill>
                <a:srgbClr val="B10000"/>
              </a:solidFill>
              <a:latin typeface="思源黑体 CN Medium" panose="020B0600000000000000" pitchFamily="34" charset="-122"/>
              <a:ea typeface="思源黑体 CN Medium" panose="020B0600000000000000" pitchFamily="34" charset="-122"/>
            </a:endParaRPr>
          </a:p>
        </p:txBody>
      </p:sp>
      <p:sp>
        <p:nvSpPr>
          <p:cNvPr id="76" name="椭圆 75"/>
          <p:cNvSpPr/>
          <p:nvPr>
            <p:custDataLst>
              <p:tags r:id="rId6"/>
            </p:custDataLst>
          </p:nvPr>
        </p:nvSpPr>
        <p:spPr>
          <a:xfrm>
            <a:off x="126455" y="4197771"/>
            <a:ext cx="1165310" cy="1165310"/>
          </a:xfrm>
          <a:prstGeom prst="ellipse">
            <a:avLst/>
          </a:prstGeom>
          <a:gradFill flip="none" rotWithShape="1">
            <a:gsLst>
              <a:gs pos="0">
                <a:srgbClr val="B10000"/>
              </a:gs>
              <a:gs pos="100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文本框 76"/>
          <p:cNvSpPr txBox="1"/>
          <p:nvPr>
            <p:custDataLst>
              <p:tags r:id="rId7"/>
            </p:custDataLst>
          </p:nvPr>
        </p:nvSpPr>
        <p:spPr>
          <a:xfrm>
            <a:off x="408615" y="4921371"/>
            <a:ext cx="5281648" cy="929640"/>
          </a:xfrm>
          <a:prstGeom prst="rect">
            <a:avLst/>
          </a:prstGeom>
          <a:noFill/>
        </p:spPr>
        <p:txBody>
          <a:bodyPr wrap="square" rtlCol="0">
            <a:spAutoFit/>
          </a:bodyPr>
          <a:lstStyle>
            <a:defPPr>
              <a:defRPr lang="zh-CN"/>
            </a:defPPr>
            <a:lvl1pPr>
              <a:lnSpc>
                <a:spcPct val="130000"/>
              </a:lnSpc>
              <a:defRPr sz="1400" b="0" i="0">
                <a:solidFill>
                  <a:srgbClr val="333333"/>
                </a:solidFill>
                <a:effectLst/>
                <a:latin typeface="思源黑体 CN Normal" panose="020B0400000000000000" pitchFamily="34" charset="-122"/>
                <a:ea typeface="思源黑体 CN Normal" panose="020B0400000000000000" pitchFamily="34" charset="-122"/>
              </a:defRPr>
            </a:lvl1pPr>
          </a:lstStyle>
          <a:p>
            <a:r>
              <a:rPr lang="zh-CN" altLang="en-US" dirty="0">
                <a:sym typeface="+mn-ea"/>
              </a:rPr>
              <a:t>中华文明是世界上唯一绵延不断且以国家形态发展至今的伟大文明。中华优秀传统文化源远流长、博大精深、辉煌璀璨，涵养着世世代代的中华儿女，是维系整个民族生存发展的思想根基。</a:t>
            </a:r>
            <a:endParaRPr lang="zh-CN" altLang="en-US" spc="60" dirty="0"/>
          </a:p>
        </p:txBody>
      </p:sp>
      <p:sp>
        <p:nvSpPr>
          <p:cNvPr id="78" name="文本框 77"/>
          <p:cNvSpPr txBox="1"/>
          <p:nvPr>
            <p:custDataLst>
              <p:tags r:id="rId8"/>
            </p:custDataLst>
          </p:nvPr>
        </p:nvSpPr>
        <p:spPr>
          <a:xfrm>
            <a:off x="408305" y="4471670"/>
            <a:ext cx="4512945" cy="398780"/>
          </a:xfrm>
          <a:prstGeom prst="rect">
            <a:avLst/>
          </a:prstGeom>
          <a:noFill/>
        </p:spPr>
        <p:txBody>
          <a:bodyPr wrap="square" rtlCol="0">
            <a:spAutoFit/>
          </a:bodyPr>
          <a:lstStyle/>
          <a:p>
            <a:r>
              <a:rPr lang="zh-CN" altLang="en-US" sz="2000" dirty="0">
                <a:solidFill>
                  <a:srgbClr val="B10000"/>
                </a:solidFill>
                <a:latin typeface="思源黑体 CN Medium" panose="020B0600000000000000" pitchFamily="34" charset="-122"/>
                <a:ea typeface="思源黑体 CN Medium" panose="020B0600000000000000" pitchFamily="34" charset="-122"/>
                <a:sym typeface="+mn-ea"/>
              </a:rPr>
              <a:t>对中华优秀传统文化的继承发展</a:t>
            </a:r>
            <a:endParaRPr lang="zh-CN" altLang="en-US" sz="2000" dirty="0">
              <a:solidFill>
                <a:srgbClr val="B10000"/>
              </a:solidFill>
              <a:latin typeface="思源黑体 CN Medium" panose="020B0600000000000000" pitchFamily="34" charset="-122"/>
              <a:ea typeface="思源黑体 CN Medium" panose="020B0600000000000000" pitchFamily="34" charset="-122"/>
            </a:endParaRPr>
          </a:p>
        </p:txBody>
      </p:sp>
      <p:sp>
        <p:nvSpPr>
          <p:cNvPr id="81" name="椭圆 80"/>
          <p:cNvSpPr/>
          <p:nvPr>
            <p:custDataLst>
              <p:tags r:id="rId9"/>
            </p:custDataLst>
          </p:nvPr>
        </p:nvSpPr>
        <p:spPr>
          <a:xfrm>
            <a:off x="6683807" y="1845657"/>
            <a:ext cx="1165310" cy="1165310"/>
          </a:xfrm>
          <a:prstGeom prst="ellipse">
            <a:avLst/>
          </a:prstGeom>
          <a:gradFill flip="none" rotWithShape="1">
            <a:gsLst>
              <a:gs pos="0">
                <a:srgbClr val="B10000"/>
              </a:gs>
              <a:gs pos="100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文本框 81"/>
          <p:cNvSpPr txBox="1"/>
          <p:nvPr>
            <p:custDataLst>
              <p:tags r:id="rId10"/>
            </p:custDataLst>
          </p:nvPr>
        </p:nvSpPr>
        <p:spPr>
          <a:xfrm>
            <a:off x="6965968" y="2569256"/>
            <a:ext cx="5281648" cy="929640"/>
          </a:xfrm>
          <a:prstGeom prst="rect">
            <a:avLst/>
          </a:prstGeom>
          <a:noFill/>
        </p:spPr>
        <p:txBody>
          <a:bodyPr wrap="square" rtlCol="0">
            <a:spAutoFit/>
          </a:bodyPr>
          <a:lstStyle>
            <a:defPPr>
              <a:defRPr lang="zh-CN"/>
            </a:defPPr>
            <a:lvl1pPr>
              <a:lnSpc>
                <a:spcPct val="130000"/>
              </a:lnSpc>
              <a:defRPr sz="1400" b="0" i="0">
                <a:solidFill>
                  <a:srgbClr val="333333"/>
                </a:solidFill>
                <a:effectLst/>
                <a:latin typeface="思源黑体 CN Normal" panose="020B0400000000000000" pitchFamily="34" charset="-122"/>
                <a:ea typeface="思源黑体 CN Normal" panose="020B0400000000000000" pitchFamily="34" charset="-122"/>
              </a:defRPr>
            </a:lvl1pPr>
          </a:lstStyle>
          <a:p>
            <a:r>
              <a:rPr lang="zh-CN" altLang="en-US" dirty="0">
                <a:sym typeface="+mn-ea"/>
              </a:rPr>
              <a:t>中国共产党人历来重视文化建设，在新民主主义革命、社会主义革命和建设、改革开放新时期等不同历史条件下形成了内涵丰富、形态多样的革命文化和社会主义先进文化。</a:t>
            </a:r>
            <a:endParaRPr lang="zh-CN" altLang="en-US" spc="60" dirty="0"/>
          </a:p>
        </p:txBody>
      </p:sp>
      <p:sp>
        <p:nvSpPr>
          <p:cNvPr id="83" name="文本框 82"/>
          <p:cNvSpPr txBox="1"/>
          <p:nvPr>
            <p:custDataLst>
              <p:tags r:id="rId11"/>
            </p:custDataLst>
          </p:nvPr>
        </p:nvSpPr>
        <p:spPr>
          <a:xfrm>
            <a:off x="6965950" y="2119630"/>
            <a:ext cx="4613910" cy="368300"/>
          </a:xfrm>
          <a:prstGeom prst="rect">
            <a:avLst/>
          </a:prstGeom>
          <a:noFill/>
        </p:spPr>
        <p:txBody>
          <a:bodyPr wrap="square" rtlCol="0">
            <a:spAutoFit/>
          </a:bodyPr>
          <a:lstStyle/>
          <a:p>
            <a:r>
              <a:rPr lang="zh-CN" altLang="en-US" dirty="0">
                <a:solidFill>
                  <a:srgbClr val="B10000"/>
                </a:solidFill>
                <a:latin typeface="思源黑体 CN Medium" panose="020B0600000000000000" pitchFamily="34" charset="-122"/>
                <a:ea typeface="思源黑体 CN Medium" panose="020B0600000000000000" pitchFamily="34" charset="-122"/>
                <a:sym typeface="+mn-ea"/>
              </a:rPr>
              <a:t>中国共产党文化建设经验的升华创新</a:t>
            </a:r>
            <a:endParaRPr lang="zh-CN" altLang="en-US" dirty="0">
              <a:solidFill>
                <a:srgbClr val="B10000"/>
              </a:solidFill>
              <a:latin typeface="思源黑体 CN Medium" panose="020B0600000000000000" pitchFamily="34" charset="-122"/>
              <a:ea typeface="思源黑体 CN Medium" panose="020B0600000000000000" pitchFamily="34" charset="-122"/>
              <a:sym typeface="+mn-ea"/>
            </a:endParaRPr>
          </a:p>
        </p:txBody>
      </p:sp>
      <p:sp>
        <p:nvSpPr>
          <p:cNvPr id="85" name="椭圆 84"/>
          <p:cNvSpPr/>
          <p:nvPr>
            <p:custDataLst>
              <p:tags r:id="rId12"/>
            </p:custDataLst>
          </p:nvPr>
        </p:nvSpPr>
        <p:spPr>
          <a:xfrm>
            <a:off x="6679923" y="4197771"/>
            <a:ext cx="1165310" cy="1165310"/>
          </a:xfrm>
          <a:prstGeom prst="ellipse">
            <a:avLst/>
          </a:prstGeom>
          <a:gradFill flip="none" rotWithShape="1">
            <a:gsLst>
              <a:gs pos="0">
                <a:srgbClr val="B10000"/>
              </a:gs>
              <a:gs pos="100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文本框 85"/>
          <p:cNvSpPr txBox="1"/>
          <p:nvPr>
            <p:custDataLst>
              <p:tags r:id="rId13"/>
            </p:custDataLst>
          </p:nvPr>
        </p:nvSpPr>
        <p:spPr>
          <a:xfrm>
            <a:off x="6962084" y="4921371"/>
            <a:ext cx="5281648" cy="1209675"/>
          </a:xfrm>
          <a:prstGeom prst="rect">
            <a:avLst/>
          </a:prstGeom>
          <a:noFill/>
        </p:spPr>
        <p:txBody>
          <a:bodyPr wrap="square" rtlCol="0">
            <a:spAutoFit/>
          </a:bodyPr>
          <a:lstStyle>
            <a:defPPr>
              <a:defRPr lang="zh-CN"/>
            </a:defPPr>
            <a:lvl1pPr>
              <a:lnSpc>
                <a:spcPct val="130000"/>
              </a:lnSpc>
              <a:defRPr sz="1400" b="0" i="0">
                <a:solidFill>
                  <a:srgbClr val="333333"/>
                </a:solidFill>
                <a:effectLst/>
                <a:latin typeface="思源黑体 CN Normal" panose="020B0400000000000000" pitchFamily="34" charset="-122"/>
                <a:ea typeface="思源黑体 CN Normal" panose="020B0400000000000000" pitchFamily="34" charset="-122"/>
              </a:defRPr>
            </a:lvl1pPr>
          </a:lstStyle>
          <a:p>
            <a:r>
              <a:rPr lang="zh-CN" altLang="en-US" dirty="0">
                <a:sym typeface="+mn-ea"/>
              </a:rPr>
              <a:t>人类优秀文明成果是各国人民在应对人类社会历史进程的客观矛盾中形成的知识和智慧结晶，为探索人类文化的发展规律，破解“古今中西之争”提供了丰富的研究课题、视角和材料，构成习近平文化思想的重要理论来源。</a:t>
            </a:r>
            <a:endParaRPr lang="zh-CN" altLang="en-US" spc="60" dirty="0"/>
          </a:p>
        </p:txBody>
      </p:sp>
      <p:sp>
        <p:nvSpPr>
          <p:cNvPr id="87" name="文本框 86"/>
          <p:cNvSpPr txBox="1"/>
          <p:nvPr>
            <p:custDataLst>
              <p:tags r:id="rId14"/>
            </p:custDataLst>
          </p:nvPr>
        </p:nvSpPr>
        <p:spPr>
          <a:xfrm>
            <a:off x="6962140" y="4471670"/>
            <a:ext cx="4837430" cy="398780"/>
          </a:xfrm>
          <a:prstGeom prst="rect">
            <a:avLst/>
          </a:prstGeom>
          <a:noFill/>
        </p:spPr>
        <p:txBody>
          <a:bodyPr wrap="square" rtlCol="0">
            <a:spAutoFit/>
          </a:bodyPr>
          <a:lstStyle/>
          <a:p>
            <a:r>
              <a:rPr lang="zh-CN" altLang="en-US" sz="2000" dirty="0">
                <a:solidFill>
                  <a:srgbClr val="B10000"/>
                </a:solidFill>
                <a:latin typeface="思源黑体 CN Medium" panose="020B0600000000000000" pitchFamily="34" charset="-122"/>
                <a:ea typeface="思源黑体 CN Medium" panose="020B0600000000000000" pitchFamily="34" charset="-122"/>
                <a:sym typeface="+mn-ea"/>
              </a:rPr>
              <a:t>对人类优秀文明成果的学习和借鉴</a:t>
            </a:r>
            <a:endParaRPr lang="zh-CN" altLang="en-US" sz="2000" dirty="0">
              <a:solidFill>
                <a:srgbClr val="B10000"/>
              </a:solidFill>
              <a:latin typeface="思源黑体 CN Medium" panose="020B0600000000000000" pitchFamily="34" charset="-122"/>
              <a:ea typeface="思源黑体 CN Medium" panose="020B0600000000000000" pitchFamily="34" charset="-122"/>
            </a:endParaRPr>
          </a:p>
        </p:txBody>
      </p:sp>
      <p:pic>
        <p:nvPicPr>
          <p:cNvPr id="24" name="图片 23" descr="图片包含 背景图案&#10;&#10;描述已自动生成"/>
          <p:cNvPicPr>
            <a:picLocks noChangeAspect="1"/>
          </p:cNvPicPr>
          <p:nvPr/>
        </p:nvPicPr>
        <p:blipFill>
          <a:blip r:embed="rId15" cstate="print">
            <a:extLst>
              <a:ext uri="{28A0092B-C50C-407E-A947-70E740481C1C}">
                <a14:useLocalDpi xmlns:a14="http://schemas.microsoft.com/office/drawing/2010/main" val="0"/>
              </a:ext>
            </a:extLst>
          </a:blip>
          <a:srcRect r="20669" b="46856"/>
          <a:stretch>
            <a:fillRect/>
          </a:stretch>
        </p:blipFill>
        <p:spPr>
          <a:xfrm>
            <a:off x="7896162" y="4836290"/>
            <a:ext cx="4295838" cy="2021710"/>
          </a:xfrm>
          <a:custGeom>
            <a:avLst/>
            <a:gdLst>
              <a:gd name="connsiteX0" fmla="*/ 0 w 4295838"/>
              <a:gd name="connsiteY0" fmla="*/ 0 h 2021710"/>
              <a:gd name="connsiteX1" fmla="*/ 4295838 w 4295838"/>
              <a:gd name="connsiteY1" fmla="*/ 0 h 2021710"/>
              <a:gd name="connsiteX2" fmla="*/ 4295838 w 4295838"/>
              <a:gd name="connsiteY2" fmla="*/ 2021710 h 2021710"/>
              <a:gd name="connsiteX3" fmla="*/ 0 w 4295838"/>
              <a:gd name="connsiteY3" fmla="*/ 2021710 h 2021710"/>
            </a:gdLst>
            <a:ahLst/>
            <a:cxnLst>
              <a:cxn ang="0">
                <a:pos x="connsiteX0" y="connsiteY0"/>
              </a:cxn>
              <a:cxn ang="0">
                <a:pos x="connsiteX1" y="connsiteY1"/>
              </a:cxn>
              <a:cxn ang="0">
                <a:pos x="connsiteX2" y="connsiteY2"/>
              </a:cxn>
              <a:cxn ang="0">
                <a:pos x="connsiteX3" y="connsiteY3"/>
              </a:cxn>
            </a:cxnLst>
            <a:rect l="l" t="t" r="r" b="b"/>
            <a:pathLst>
              <a:path w="4295838" h="2021710">
                <a:moveTo>
                  <a:pt x="0" y="0"/>
                </a:moveTo>
                <a:lnTo>
                  <a:pt x="4295838" y="0"/>
                </a:lnTo>
                <a:lnTo>
                  <a:pt x="4295838" y="2021710"/>
                </a:lnTo>
                <a:lnTo>
                  <a:pt x="0" y="2021710"/>
                </a:lnTo>
                <a:close/>
              </a:path>
            </a:pathLst>
          </a:cu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airplan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9"/>
                                        </p:tgtEl>
                                        <p:attrNameLst>
                                          <p:attrName>style.visibility</p:attrName>
                                        </p:attrNameLst>
                                      </p:cBhvr>
                                      <p:to>
                                        <p:strVal val="visible"/>
                                      </p:to>
                                    </p:set>
                                    <p:animEffect transition="in" filter="wipe(down)">
                                      <p:cBhvr>
                                        <p:cTn id="7" dur="500"/>
                                        <p:tgtEl>
                                          <p:spTgt spid="69"/>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70"/>
                                        </p:tgtEl>
                                        <p:attrNameLst>
                                          <p:attrName>style.visibility</p:attrName>
                                        </p:attrNameLst>
                                      </p:cBhvr>
                                      <p:to>
                                        <p:strVal val="visible"/>
                                      </p:to>
                                    </p:set>
                                    <p:animEffect transition="in" filter="wipe(down)">
                                      <p:cBhvr>
                                        <p:cTn id="10" dur="500"/>
                                        <p:tgtEl>
                                          <p:spTgt spid="70"/>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77"/>
                                        </p:tgtEl>
                                        <p:attrNameLst>
                                          <p:attrName>style.visibility</p:attrName>
                                        </p:attrNameLst>
                                      </p:cBhvr>
                                      <p:to>
                                        <p:strVal val="visible"/>
                                      </p:to>
                                    </p:set>
                                    <p:animEffect transition="in" filter="wipe(down)">
                                      <p:cBhvr>
                                        <p:cTn id="13" dur="500"/>
                                        <p:tgtEl>
                                          <p:spTgt spid="77"/>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78"/>
                                        </p:tgtEl>
                                        <p:attrNameLst>
                                          <p:attrName>style.visibility</p:attrName>
                                        </p:attrNameLst>
                                      </p:cBhvr>
                                      <p:to>
                                        <p:strVal val="visible"/>
                                      </p:to>
                                    </p:set>
                                    <p:animEffect transition="in" filter="wipe(down)">
                                      <p:cBhvr>
                                        <p:cTn id="16" dur="500"/>
                                        <p:tgtEl>
                                          <p:spTgt spid="78"/>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82"/>
                                        </p:tgtEl>
                                        <p:attrNameLst>
                                          <p:attrName>style.visibility</p:attrName>
                                        </p:attrNameLst>
                                      </p:cBhvr>
                                      <p:to>
                                        <p:strVal val="visible"/>
                                      </p:to>
                                    </p:set>
                                    <p:animEffect transition="in" filter="wipe(down)">
                                      <p:cBhvr>
                                        <p:cTn id="19" dur="500"/>
                                        <p:tgtEl>
                                          <p:spTgt spid="82"/>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83"/>
                                        </p:tgtEl>
                                        <p:attrNameLst>
                                          <p:attrName>style.visibility</p:attrName>
                                        </p:attrNameLst>
                                      </p:cBhvr>
                                      <p:to>
                                        <p:strVal val="visible"/>
                                      </p:to>
                                    </p:set>
                                    <p:animEffect transition="in" filter="wipe(down)">
                                      <p:cBhvr>
                                        <p:cTn id="22" dur="500"/>
                                        <p:tgtEl>
                                          <p:spTgt spid="83"/>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87"/>
                                        </p:tgtEl>
                                        <p:attrNameLst>
                                          <p:attrName>style.visibility</p:attrName>
                                        </p:attrNameLst>
                                      </p:cBhvr>
                                      <p:to>
                                        <p:strVal val="visible"/>
                                      </p:to>
                                    </p:set>
                                    <p:animEffect transition="in" filter="wipe(down)">
                                      <p:cBhvr>
                                        <p:cTn id="25" dur="500"/>
                                        <p:tgtEl>
                                          <p:spTgt spid="87"/>
                                        </p:tgtEl>
                                      </p:cBhvr>
                                    </p:animEffect>
                                  </p:childTnLst>
                                </p:cTn>
                              </p:par>
                              <p:par>
                                <p:cTn id="26" presetID="22" presetClass="entr" presetSubtype="4" fill="hold" grpId="0" nodeType="withEffect">
                                  <p:stCondLst>
                                    <p:cond delay="0"/>
                                  </p:stCondLst>
                                  <p:childTnLst>
                                    <p:set>
                                      <p:cBhvr>
                                        <p:cTn id="27" dur="1" fill="hold">
                                          <p:stCondLst>
                                            <p:cond delay="0"/>
                                          </p:stCondLst>
                                        </p:cTn>
                                        <p:tgtEl>
                                          <p:spTgt spid="86"/>
                                        </p:tgtEl>
                                        <p:attrNameLst>
                                          <p:attrName>style.visibility</p:attrName>
                                        </p:attrNameLst>
                                      </p:cBhvr>
                                      <p:to>
                                        <p:strVal val="visible"/>
                                      </p:to>
                                    </p:set>
                                    <p:animEffect transition="in" filter="wipe(down)">
                                      <p:cBhvr>
                                        <p:cTn id="28" dur="500"/>
                                        <p:tgtEl>
                                          <p:spTgt spid="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p:bldP spid="70" grpId="0"/>
      <p:bldP spid="77" grpId="0"/>
      <p:bldP spid="78" grpId="0"/>
      <p:bldP spid="82" grpId="0"/>
      <p:bldP spid="83" grpId="0"/>
      <p:bldP spid="87" grpId="0"/>
      <p:bldP spid="86" grpId="0"/>
      <p:bldP spid="69" grpId="1"/>
      <p:bldP spid="70" grpId="1"/>
      <p:bldP spid="77" grpId="1"/>
      <p:bldP spid="78" grpId="1"/>
      <p:bldP spid="82" grpId="1"/>
      <p:bldP spid="83" grpId="1"/>
      <p:bldP spid="87" grpId="1"/>
      <p:bldP spid="86" grpId="1"/>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图片 3" descr="黑胶唱片的封面&#10;&#10;低可信度描述已自动生成"/>
          <p:cNvPicPr>
            <a:picLocks noChangeAspect="1"/>
          </p:cNvPicPr>
          <p:nvPr/>
        </p:nvPicPr>
        <p:blipFill rotWithShape="1">
          <a:blip r:embed="rId1">
            <a:extLst>
              <a:ext uri="{28A0092B-C50C-407E-A947-70E740481C1C}">
                <a14:useLocalDpi xmlns:a14="http://schemas.microsoft.com/office/drawing/2010/main" val="0"/>
              </a:ext>
            </a:extLst>
          </a:blip>
          <a:srcRect l="37385" t="23004" r="25345" b="28178"/>
          <a:stretch>
            <a:fillRect/>
          </a:stretch>
        </p:blipFill>
        <p:spPr>
          <a:xfrm>
            <a:off x="-56271" y="-92881"/>
            <a:ext cx="12304542" cy="7043762"/>
          </a:xfrm>
          <a:prstGeom prst="rect">
            <a:avLst/>
          </a:prstGeom>
        </p:spPr>
      </p:pic>
      <p:sp>
        <p:nvSpPr>
          <p:cNvPr id="8" name="文本框 7"/>
          <p:cNvSpPr txBox="1"/>
          <p:nvPr/>
        </p:nvSpPr>
        <p:spPr>
          <a:xfrm>
            <a:off x="3242442" y="1634258"/>
            <a:ext cx="3125741" cy="768350"/>
          </a:xfrm>
          <a:prstGeom prst="rect">
            <a:avLst/>
          </a:prstGeom>
          <a:noFill/>
          <a:ln>
            <a:noFill/>
          </a:ln>
        </p:spPr>
        <p:txBody>
          <a:bodyPr wrap="square" rtlCol="0">
            <a:spAutoFit/>
          </a:bodyPr>
          <a:lstStyle/>
          <a:p>
            <a:r>
              <a:rPr lang="zh-CN" altLang="en-US" sz="4400" dirty="0">
                <a:solidFill>
                  <a:srgbClr val="FFDDB5"/>
                </a:solidFill>
                <a:latin typeface="思源宋体 CN Heavy" panose="02020900000000000000" pitchFamily="18" charset="-122"/>
                <a:ea typeface="思源宋体 CN Heavy" panose="02020900000000000000" pitchFamily="18" charset="-122"/>
              </a:rPr>
              <a:t>浙江践行</a:t>
            </a:r>
            <a:endParaRPr lang="zh-CN" altLang="en-US" sz="4400" dirty="0">
              <a:solidFill>
                <a:srgbClr val="FFDDB5"/>
              </a:solidFill>
              <a:latin typeface="思源宋体 CN Heavy" panose="02020900000000000000" pitchFamily="18" charset="-122"/>
              <a:ea typeface="思源宋体 CN Heavy" panose="02020900000000000000" pitchFamily="18" charset="-122"/>
            </a:endParaRPr>
          </a:p>
        </p:txBody>
      </p:sp>
      <p:cxnSp>
        <p:nvCxnSpPr>
          <p:cNvPr id="5" name="直接连接符 4"/>
          <p:cNvCxnSpPr/>
          <p:nvPr/>
        </p:nvCxnSpPr>
        <p:spPr>
          <a:xfrm flipV="1">
            <a:off x="3100399" y="1203805"/>
            <a:ext cx="0" cy="1152000"/>
          </a:xfrm>
          <a:prstGeom prst="line">
            <a:avLst/>
          </a:prstGeom>
          <a:ln w="25400" cap="rnd">
            <a:solidFill>
              <a:srgbClr val="FFDDB5"/>
            </a:solidFill>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3242442" y="1271273"/>
            <a:ext cx="2048646" cy="400110"/>
          </a:xfrm>
          <a:prstGeom prst="rect">
            <a:avLst/>
          </a:prstGeom>
          <a:noFill/>
          <a:ln>
            <a:noFill/>
          </a:ln>
        </p:spPr>
        <p:txBody>
          <a:bodyPr wrap="square" rtlCol="0">
            <a:spAutoFit/>
          </a:bodyPr>
          <a:lstStyle/>
          <a:p>
            <a:r>
              <a:rPr lang="zh-CN" altLang="en-US" sz="2000" dirty="0">
                <a:solidFill>
                  <a:srgbClr val="FFDDB5"/>
                </a:solidFill>
                <a:latin typeface="思源黑体 CN Medium" panose="020B0600000000000000" pitchFamily="34" charset="-122"/>
                <a:ea typeface="思源黑体 CN Medium" panose="020B0600000000000000" pitchFamily="34" charset="-122"/>
              </a:rPr>
              <a:t>第二部分</a:t>
            </a:r>
            <a:endParaRPr lang="zh-CN" altLang="en-US" sz="2000" dirty="0">
              <a:solidFill>
                <a:srgbClr val="FFDDB5"/>
              </a:solidFill>
              <a:latin typeface="思源黑体 CN Medium" panose="020B0600000000000000" pitchFamily="34" charset="-122"/>
              <a:ea typeface="思源黑体 CN Medium" panose="020B0600000000000000" pitchFamily="34" charset="-122"/>
            </a:endParaRPr>
          </a:p>
        </p:txBody>
      </p:sp>
      <p:sp>
        <p:nvSpPr>
          <p:cNvPr id="14" name="文本框 13"/>
          <p:cNvSpPr txBox="1"/>
          <p:nvPr/>
        </p:nvSpPr>
        <p:spPr>
          <a:xfrm>
            <a:off x="1896867" y="2403699"/>
            <a:ext cx="4690362" cy="810260"/>
          </a:xfrm>
          <a:prstGeom prst="rect">
            <a:avLst/>
          </a:prstGeom>
          <a:noFill/>
        </p:spPr>
        <p:txBody>
          <a:bodyPr wrap="square">
            <a:spAutoFit/>
          </a:bodyPr>
          <a:lstStyle/>
          <a:p>
            <a:pPr>
              <a:lnSpc>
                <a:spcPct val="130000"/>
              </a:lnSpc>
            </a:pPr>
            <a:r>
              <a:rPr lang="zh-CN" altLang="en-US" sz="1200" b="0" i="0" spc="300" dirty="0">
                <a:solidFill>
                  <a:schemeClr val="bg1"/>
                </a:solidFill>
                <a:latin typeface="思源黑体 CN Normal" panose="020B0400000000000000" pitchFamily="34" charset="-122"/>
                <a:ea typeface="思源黑体 CN Normal" panose="020B0400000000000000" pitchFamily="34" charset="-122"/>
              </a:rPr>
              <a:t>为了在构建中华民族现代文明进程中发挥浙江的关键作用，必须立足于浙江文化创新的坚实基础和文明进步的引领地位。</a:t>
            </a:r>
            <a:endParaRPr lang="zh-CN" altLang="en-US" sz="1200" spc="300" dirty="0">
              <a:solidFill>
                <a:schemeClr val="bg1"/>
              </a:solidFill>
              <a:latin typeface="思源黑体 CN Normal" panose="020B0400000000000000" pitchFamily="34" charset="-122"/>
              <a:ea typeface="思源黑体 CN Normal" panose="020B0400000000000000" pitchFamily="34" charset="-122"/>
            </a:endParaRPr>
          </a:p>
        </p:txBody>
      </p:sp>
      <p:sp>
        <p:nvSpPr>
          <p:cNvPr id="9" name="文本框 8"/>
          <p:cNvSpPr txBox="1"/>
          <p:nvPr/>
        </p:nvSpPr>
        <p:spPr>
          <a:xfrm>
            <a:off x="1811048" y="1056530"/>
            <a:ext cx="1147309" cy="1446550"/>
          </a:xfrm>
          <a:prstGeom prst="rect">
            <a:avLst/>
          </a:prstGeom>
          <a:noFill/>
        </p:spPr>
        <p:txBody>
          <a:bodyPr wrap="square" rtlCol="0">
            <a:spAutoFit/>
          </a:bodyPr>
          <a:lstStyle/>
          <a:p>
            <a:pPr algn="ctr"/>
            <a:r>
              <a:rPr lang="zh-CN" altLang="en-US" sz="8800" dirty="0">
                <a:solidFill>
                  <a:srgbClr val="FFDDB5"/>
                </a:solidFill>
                <a:latin typeface="思源宋体 CN Heavy" panose="02020900000000000000" pitchFamily="18" charset="-122"/>
                <a:ea typeface="思源宋体 CN Heavy" panose="02020900000000000000" pitchFamily="18" charset="-122"/>
              </a:rPr>
              <a:t>贰</a:t>
            </a:r>
            <a:endParaRPr lang="zh-CN" altLang="en-US" sz="8800" dirty="0">
              <a:solidFill>
                <a:srgbClr val="FFDDB5"/>
              </a:solidFill>
              <a:latin typeface="思源宋体 CN Heavy" panose="02020900000000000000" pitchFamily="18" charset="-122"/>
              <a:ea typeface="思源宋体 CN Heavy" panose="02020900000000000000" pitchFamily="18" charset="-122"/>
            </a:endParaRPr>
          </a:p>
        </p:txBody>
      </p:sp>
      <p:pic>
        <p:nvPicPr>
          <p:cNvPr id="6" name="图片 5"/>
          <p:cNvPicPr>
            <a:picLocks noChangeAspect="1"/>
          </p:cNvPicPr>
          <p:nvPr/>
        </p:nvPicPr>
        <p:blipFill>
          <a:blip r:embed="rId2"/>
          <a:stretch>
            <a:fillRect/>
          </a:stretch>
        </p:blipFill>
        <p:spPr>
          <a:xfrm>
            <a:off x="-26155650" y="167640"/>
            <a:ext cx="14630400" cy="8229600"/>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airplane"/>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CFCFE"/>
        </a:solidFill>
        <a:effectLst/>
      </p:bgPr>
    </p:bg>
    <p:spTree>
      <p:nvGrpSpPr>
        <p:cNvPr id="1" name=""/>
        <p:cNvGrpSpPr/>
        <p:nvPr/>
      </p:nvGrpSpPr>
      <p:grpSpPr>
        <a:xfrm>
          <a:off x="0" y="0"/>
          <a:ext cx="0" cy="0"/>
          <a:chOff x="0" y="0"/>
          <a:chExt cx="0" cy="0"/>
        </a:xfrm>
      </p:grpSpPr>
      <p:pic>
        <p:nvPicPr>
          <p:cNvPr id="41" name="图片 40" descr="山上的城堡&#10;&#10;描述已自动生成"/>
          <p:cNvPicPr>
            <a:picLocks noChangeAspect="1"/>
          </p:cNvPicPr>
          <p:nvPr/>
        </p:nvPicPr>
        <p:blipFill rotWithShape="1">
          <a:blip r:embed="rId1">
            <a:alphaModFix amt="3000"/>
            <a:extLst>
              <a:ext uri="{28A0092B-C50C-407E-A947-70E740481C1C}">
                <a14:useLocalDpi xmlns:a14="http://schemas.microsoft.com/office/drawing/2010/main" val="0"/>
              </a:ext>
            </a:extLst>
          </a:blip>
          <a:srcRect l="6235" r="6235"/>
          <a:stretch>
            <a:fillRect/>
          </a:stretch>
        </p:blipFill>
        <p:spPr>
          <a:xfrm>
            <a:off x="0" y="0"/>
            <a:ext cx="12192001" cy="6858000"/>
          </a:xfrm>
          <a:prstGeom prst="rect">
            <a:avLst/>
          </a:prstGeom>
        </p:spPr>
      </p:pic>
      <p:sp>
        <p:nvSpPr>
          <p:cNvPr id="8" name="矩形 7"/>
          <p:cNvSpPr/>
          <p:nvPr/>
        </p:nvSpPr>
        <p:spPr>
          <a:xfrm>
            <a:off x="0" y="0"/>
            <a:ext cx="12192000" cy="6858000"/>
          </a:xfrm>
          <a:prstGeom prst="rect">
            <a:avLst/>
          </a:prstGeom>
          <a:solidFill>
            <a:srgbClr val="B10000">
              <a:alpha val="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文本框 37"/>
          <p:cNvSpPr txBox="1"/>
          <p:nvPr/>
        </p:nvSpPr>
        <p:spPr>
          <a:xfrm>
            <a:off x="591769" y="441733"/>
            <a:ext cx="4834167" cy="583565"/>
          </a:xfrm>
          <a:prstGeom prst="rect">
            <a:avLst/>
          </a:prstGeom>
          <a:noFill/>
        </p:spPr>
        <p:txBody>
          <a:bodyPr wrap="square" rtlCol="0">
            <a:spAutoFit/>
          </a:bodyPr>
          <a:lstStyle/>
          <a:p>
            <a:r>
              <a:rPr lang="zh-CN" altLang="en-US" sz="3200" dirty="0">
                <a:solidFill>
                  <a:schemeClr val="tx1">
                    <a:lumMod val="85000"/>
                    <a:lumOff val="15000"/>
                  </a:schemeClr>
                </a:solidFill>
                <a:latin typeface="思源黑体 CN Bold" panose="020B0800000000000000" pitchFamily="34" charset="-122"/>
                <a:ea typeface="思源黑体 CN Bold" panose="020B0800000000000000" pitchFamily="34" charset="-122"/>
              </a:rPr>
              <a:t>八项</a:t>
            </a:r>
            <a:r>
              <a:rPr lang="zh-CN" altLang="en-US" sz="3200" dirty="0">
                <a:solidFill>
                  <a:schemeClr val="tx1">
                    <a:lumMod val="85000"/>
                    <a:lumOff val="15000"/>
                  </a:schemeClr>
                </a:solidFill>
                <a:latin typeface="思源黑体 CN Bold" panose="020B0800000000000000" pitchFamily="34" charset="-122"/>
                <a:ea typeface="思源黑体 CN Bold" panose="020B0800000000000000" pitchFamily="34" charset="-122"/>
              </a:rPr>
              <a:t>工程</a:t>
            </a:r>
            <a:endParaRPr lang="zh-CN" altLang="en-US" sz="3200" dirty="0">
              <a:solidFill>
                <a:schemeClr val="tx1">
                  <a:lumMod val="85000"/>
                  <a:lumOff val="15000"/>
                </a:schemeClr>
              </a:solidFill>
              <a:latin typeface="思源黑体 CN Bold" panose="020B0800000000000000" pitchFamily="34" charset="-122"/>
              <a:ea typeface="思源黑体 CN Bold" panose="020B0800000000000000" pitchFamily="34" charset="-122"/>
            </a:endParaRPr>
          </a:p>
        </p:txBody>
      </p:sp>
      <p:pic>
        <p:nvPicPr>
          <p:cNvPr id="20" name="图片 19" descr="图片包含 背景图案&#10;&#10;描述已自动生成"/>
          <p:cNvPicPr>
            <a:picLocks noChangeAspect="1"/>
          </p:cNvPicPr>
          <p:nvPr/>
        </p:nvPicPr>
        <p:blipFill>
          <a:blip r:embed="rId2" cstate="print">
            <a:extLst>
              <a:ext uri="{28A0092B-C50C-407E-A947-70E740481C1C}">
                <a14:useLocalDpi xmlns:a14="http://schemas.microsoft.com/office/drawing/2010/main" val="0"/>
              </a:ext>
            </a:extLst>
          </a:blip>
          <a:srcRect t="57563" r="28342"/>
          <a:stretch>
            <a:fillRect/>
          </a:stretch>
        </p:blipFill>
        <p:spPr>
          <a:xfrm flipH="1">
            <a:off x="0" y="1"/>
            <a:ext cx="2514599" cy="1046193"/>
          </a:xfrm>
          <a:custGeom>
            <a:avLst/>
            <a:gdLst>
              <a:gd name="connsiteX0" fmla="*/ 2514599 w 2514599"/>
              <a:gd name="connsiteY0" fmla="*/ 0 h 1046193"/>
              <a:gd name="connsiteX1" fmla="*/ 0 w 2514599"/>
              <a:gd name="connsiteY1" fmla="*/ 0 h 1046193"/>
              <a:gd name="connsiteX2" fmla="*/ 0 w 2514599"/>
              <a:gd name="connsiteY2" fmla="*/ 1046193 h 1046193"/>
              <a:gd name="connsiteX3" fmla="*/ 2514599 w 2514599"/>
              <a:gd name="connsiteY3" fmla="*/ 1046193 h 1046193"/>
            </a:gdLst>
            <a:ahLst/>
            <a:cxnLst>
              <a:cxn ang="0">
                <a:pos x="connsiteX0" y="connsiteY0"/>
              </a:cxn>
              <a:cxn ang="0">
                <a:pos x="connsiteX1" y="connsiteY1"/>
              </a:cxn>
              <a:cxn ang="0">
                <a:pos x="connsiteX2" y="connsiteY2"/>
              </a:cxn>
              <a:cxn ang="0">
                <a:pos x="connsiteX3" y="connsiteY3"/>
              </a:cxn>
            </a:cxnLst>
            <a:rect l="l" t="t" r="r" b="b"/>
            <a:pathLst>
              <a:path w="2514599" h="1046193">
                <a:moveTo>
                  <a:pt x="2514599" y="0"/>
                </a:moveTo>
                <a:lnTo>
                  <a:pt x="0" y="0"/>
                </a:lnTo>
                <a:lnTo>
                  <a:pt x="0" y="1046193"/>
                </a:lnTo>
                <a:lnTo>
                  <a:pt x="2514599" y="1046193"/>
                </a:lnTo>
                <a:close/>
              </a:path>
            </a:pathLst>
          </a:custGeom>
        </p:spPr>
      </p:pic>
      <p:pic>
        <p:nvPicPr>
          <p:cNvPr id="19" name="图片 18" descr="卡通人物&#10;&#10;低可信度描述已自动生成"/>
          <p:cNvPicPr>
            <a:picLocks noChangeAspect="1"/>
          </p:cNvPicPr>
          <p:nvPr/>
        </p:nvPicPr>
        <p:blipFill rotWithShape="1">
          <a:blip r:embed="rId3">
            <a:extLst>
              <a:ext uri="{28A0092B-C50C-407E-A947-70E740481C1C}">
                <a14:useLocalDpi xmlns:a14="http://schemas.microsoft.com/office/drawing/2010/main" val="0"/>
              </a:ext>
            </a:extLst>
          </a:blip>
          <a:srcRect l="18093" t="45051" r="1108" b="7371"/>
          <a:stretch>
            <a:fillRect/>
          </a:stretch>
        </p:blipFill>
        <p:spPr>
          <a:xfrm flipH="1">
            <a:off x="-337750" y="3931217"/>
            <a:ext cx="12529750" cy="3689030"/>
          </a:xfrm>
          <a:custGeom>
            <a:avLst/>
            <a:gdLst>
              <a:gd name="connsiteX0" fmla="*/ 0 w 9851011"/>
              <a:gd name="connsiteY0" fmla="*/ 0 h 4289196"/>
              <a:gd name="connsiteX1" fmla="*/ 9851011 w 9851011"/>
              <a:gd name="connsiteY1" fmla="*/ 0 h 4289196"/>
              <a:gd name="connsiteX2" fmla="*/ 9851011 w 9851011"/>
              <a:gd name="connsiteY2" fmla="*/ 4289196 h 4289196"/>
              <a:gd name="connsiteX3" fmla="*/ 0 w 9851011"/>
              <a:gd name="connsiteY3" fmla="*/ 4289196 h 4289196"/>
              <a:gd name="connsiteX4" fmla="*/ 0 w 9851011"/>
              <a:gd name="connsiteY4" fmla="*/ 0 h 42891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51011" h="4289196">
                <a:moveTo>
                  <a:pt x="0" y="0"/>
                </a:moveTo>
                <a:lnTo>
                  <a:pt x="9851011" y="0"/>
                </a:lnTo>
                <a:lnTo>
                  <a:pt x="9851011" y="4289196"/>
                </a:lnTo>
                <a:lnTo>
                  <a:pt x="0" y="4289196"/>
                </a:lnTo>
                <a:lnTo>
                  <a:pt x="0" y="0"/>
                </a:lnTo>
                <a:close/>
              </a:path>
            </a:pathLst>
          </a:custGeom>
        </p:spPr>
      </p:pic>
      <p:cxnSp>
        <p:nvCxnSpPr>
          <p:cNvPr id="27" name="直接连接符 26"/>
          <p:cNvCxnSpPr/>
          <p:nvPr/>
        </p:nvCxnSpPr>
        <p:spPr>
          <a:xfrm flipH="1" flipV="1">
            <a:off x="11073256" y="2516964"/>
            <a:ext cx="0" cy="3240000"/>
          </a:xfrm>
          <a:prstGeom prst="line">
            <a:avLst/>
          </a:prstGeom>
          <a:ln w="19050">
            <a:solidFill>
              <a:srgbClr val="B10000"/>
            </a:solidFill>
            <a:tailEnd type="oval"/>
          </a:ln>
        </p:spPr>
        <p:style>
          <a:lnRef idx="1">
            <a:schemeClr val="accent1"/>
          </a:lnRef>
          <a:fillRef idx="0">
            <a:schemeClr val="accent1"/>
          </a:fillRef>
          <a:effectRef idx="0">
            <a:schemeClr val="accent1"/>
          </a:effectRef>
          <a:fontRef idx="minor">
            <a:schemeClr val="tx1"/>
          </a:fontRef>
        </p:style>
      </p:cxnSp>
      <p:sp>
        <p:nvSpPr>
          <p:cNvPr id="28" name="文本框 27"/>
          <p:cNvSpPr txBox="1"/>
          <p:nvPr>
            <p:custDataLst>
              <p:tags r:id="rId4"/>
            </p:custDataLst>
          </p:nvPr>
        </p:nvSpPr>
        <p:spPr>
          <a:xfrm flipH="1">
            <a:off x="8608966" y="2914879"/>
            <a:ext cx="2361410" cy="2886710"/>
          </a:xfrm>
          <a:prstGeom prst="rect">
            <a:avLst/>
          </a:prstGeom>
          <a:noFill/>
        </p:spPr>
        <p:txBody>
          <a:bodyPr wrap="square" rtlCol="0">
            <a:spAutoFit/>
          </a:bodyPr>
          <a:lstStyle>
            <a:defPPr>
              <a:defRPr lang="zh-CN"/>
            </a:defPPr>
            <a:lvl1pPr>
              <a:lnSpc>
                <a:spcPct val="130000"/>
              </a:lnSpc>
              <a:defRPr sz="1400" b="0" i="0">
                <a:solidFill>
                  <a:srgbClr val="333333"/>
                </a:solidFill>
                <a:effectLst/>
                <a:latin typeface="思源黑体 CN Normal" panose="020B0400000000000000" pitchFamily="34" charset="-122"/>
                <a:ea typeface="思源黑体 CN Normal" panose="020B0400000000000000" pitchFamily="34" charset="-122"/>
              </a:defRPr>
            </a:lvl1pPr>
          </a:lstStyle>
          <a:p>
            <a:pPr algn="r"/>
            <a:r>
              <a:rPr lang="zh-CN" altLang="en-US" b="0" i="0" spc="60" dirty="0">
                <a:solidFill>
                  <a:srgbClr val="333333"/>
                </a:solidFill>
                <a:effectLst/>
                <a:sym typeface="思源黑体 CN Normal" panose="020B0400000000000000" pitchFamily="34" charset="-122"/>
              </a:rPr>
              <a:t>培养一批有较高学术造诣、联系实际的理论专家，一批受群众喜爱的名记者、、名主持人，一批艺术水平精湛的作家、艺术家，一批既懂宣传文化发展规律，又懂市场运作规律的文化经营管理专家，为文化大省建设奠定坚实的人才基础。</a:t>
            </a:r>
            <a:endParaRPr lang="zh-CN" altLang="en-US" b="0" i="0" spc="60" dirty="0">
              <a:solidFill>
                <a:srgbClr val="333333"/>
              </a:solidFill>
              <a:effectLst/>
              <a:sym typeface="思源黑体 CN Normal" panose="020B0400000000000000" pitchFamily="34" charset="-122"/>
            </a:endParaRPr>
          </a:p>
        </p:txBody>
      </p:sp>
      <p:sp>
        <p:nvSpPr>
          <p:cNvPr id="29" name="文本框 28"/>
          <p:cNvSpPr txBox="1"/>
          <p:nvPr>
            <p:custDataLst>
              <p:tags r:id="rId5"/>
            </p:custDataLst>
          </p:nvPr>
        </p:nvSpPr>
        <p:spPr>
          <a:xfrm flipH="1">
            <a:off x="9169044" y="2514198"/>
            <a:ext cx="1801333" cy="398780"/>
          </a:xfrm>
          <a:prstGeom prst="rect">
            <a:avLst/>
          </a:prstGeom>
          <a:noFill/>
        </p:spPr>
        <p:txBody>
          <a:bodyPr wrap="square" rtlCol="0">
            <a:spAutoFit/>
          </a:bodyPr>
          <a:lstStyle>
            <a:defPPr>
              <a:defRPr lang="zh-CN"/>
            </a:defPPr>
            <a:lvl1pPr>
              <a:defRPr sz="2000">
                <a:solidFill>
                  <a:srgbClr val="B10000"/>
                </a:solidFill>
                <a:latin typeface="思源黑体 CN Medium" panose="020B0600000000000000" pitchFamily="34" charset="-122"/>
                <a:ea typeface="思源黑体 CN Medium" panose="020B0600000000000000" pitchFamily="34" charset="-122"/>
              </a:defRPr>
            </a:lvl1pPr>
          </a:lstStyle>
          <a:p>
            <a:pPr algn="r"/>
            <a:r>
              <a:rPr dirty="0"/>
              <a:t>文化人才工程</a:t>
            </a:r>
            <a:endParaRPr dirty="0"/>
          </a:p>
        </p:txBody>
      </p:sp>
      <p:cxnSp>
        <p:nvCxnSpPr>
          <p:cNvPr id="30" name="直接连接符 29"/>
          <p:cNvCxnSpPr/>
          <p:nvPr>
            <p:custDataLst>
              <p:tags r:id="rId6"/>
            </p:custDataLst>
          </p:nvPr>
        </p:nvCxnSpPr>
        <p:spPr>
          <a:xfrm flipH="1" flipV="1">
            <a:off x="8506086" y="2079146"/>
            <a:ext cx="0" cy="3096000"/>
          </a:xfrm>
          <a:prstGeom prst="line">
            <a:avLst/>
          </a:prstGeom>
          <a:ln w="19050">
            <a:solidFill>
              <a:srgbClr val="B10000"/>
            </a:solidFill>
            <a:tailEnd type="oval"/>
          </a:ln>
        </p:spPr>
        <p:style>
          <a:lnRef idx="1">
            <a:schemeClr val="accent1"/>
          </a:lnRef>
          <a:fillRef idx="0">
            <a:schemeClr val="accent1"/>
          </a:fillRef>
          <a:effectRef idx="0">
            <a:schemeClr val="accent1"/>
          </a:effectRef>
          <a:fontRef idx="minor">
            <a:schemeClr val="tx1"/>
          </a:fontRef>
        </p:style>
      </p:cxnSp>
      <p:sp>
        <p:nvSpPr>
          <p:cNvPr id="31" name="文本框 30"/>
          <p:cNvSpPr txBox="1"/>
          <p:nvPr>
            <p:custDataLst>
              <p:tags r:id="rId7"/>
            </p:custDataLst>
          </p:nvPr>
        </p:nvSpPr>
        <p:spPr>
          <a:xfrm flipH="1">
            <a:off x="6041796" y="2477061"/>
            <a:ext cx="2361410" cy="1489075"/>
          </a:xfrm>
          <a:prstGeom prst="rect">
            <a:avLst/>
          </a:prstGeom>
          <a:noFill/>
        </p:spPr>
        <p:txBody>
          <a:bodyPr wrap="square" rtlCol="0">
            <a:spAutoFit/>
          </a:bodyPr>
          <a:lstStyle>
            <a:defPPr>
              <a:defRPr lang="zh-CN"/>
            </a:defPPr>
            <a:lvl1pPr>
              <a:lnSpc>
                <a:spcPct val="130000"/>
              </a:lnSpc>
              <a:defRPr sz="1400" b="0" i="0">
                <a:solidFill>
                  <a:srgbClr val="333333"/>
                </a:solidFill>
                <a:effectLst/>
                <a:latin typeface="Helvetica Neue"/>
                <a:ea typeface="思源黑体 CN Normal" panose="020B0400000000000000" pitchFamily="34" charset="-122"/>
              </a:defRPr>
            </a:lvl1pPr>
          </a:lstStyle>
          <a:p>
            <a:pPr algn="r"/>
            <a:r>
              <a:rPr lang="zh-CN" altLang="en-US" b="0" i="0" spc="60" dirty="0">
                <a:solidFill>
                  <a:srgbClr val="333333"/>
                </a:solidFill>
                <a:effectLst/>
                <a:latin typeface="思源黑体 CN Normal" panose="020B0400000000000000" pitchFamily="34" charset="-122"/>
                <a:sym typeface="思源黑体 CN Normal" panose="020B0400000000000000" pitchFamily="34" charset="-122"/>
              </a:rPr>
              <a:t>以推动全省报纸、期刊、广播、电视、电影、图书、音像制品、电子出版物、互联网等文化传播媒体的建设、管理和发展。</a:t>
            </a:r>
            <a:endParaRPr lang="zh-CN" altLang="en-US" b="0" i="0" spc="60" dirty="0">
              <a:solidFill>
                <a:srgbClr val="333333"/>
              </a:solidFill>
              <a:effectLst/>
              <a:latin typeface="思源黑体 CN Normal" panose="020B0400000000000000" pitchFamily="34" charset="-122"/>
              <a:sym typeface="思源黑体 CN Normal" panose="020B0400000000000000" pitchFamily="34" charset="-122"/>
            </a:endParaRPr>
          </a:p>
        </p:txBody>
      </p:sp>
      <p:sp>
        <p:nvSpPr>
          <p:cNvPr id="32" name="文本框 31"/>
          <p:cNvSpPr txBox="1"/>
          <p:nvPr>
            <p:custDataLst>
              <p:tags r:id="rId8"/>
            </p:custDataLst>
          </p:nvPr>
        </p:nvSpPr>
        <p:spPr>
          <a:xfrm flipH="1">
            <a:off x="6601874" y="2076380"/>
            <a:ext cx="1801333" cy="398780"/>
          </a:xfrm>
          <a:prstGeom prst="rect">
            <a:avLst/>
          </a:prstGeom>
          <a:noFill/>
        </p:spPr>
        <p:txBody>
          <a:bodyPr wrap="square" rtlCol="0">
            <a:spAutoFit/>
          </a:bodyPr>
          <a:lstStyle>
            <a:defPPr>
              <a:defRPr lang="zh-CN"/>
            </a:defPPr>
            <a:lvl1pPr>
              <a:defRPr sz="2000">
                <a:solidFill>
                  <a:srgbClr val="B10000"/>
                </a:solidFill>
                <a:latin typeface="思源黑体 CN Medium" panose="020B0600000000000000" pitchFamily="34" charset="-122"/>
                <a:ea typeface="思源黑体 CN Medium" panose="020B0600000000000000" pitchFamily="34" charset="-122"/>
              </a:defRPr>
            </a:lvl1pPr>
          </a:lstStyle>
          <a:p>
            <a:pPr algn="r"/>
            <a:r>
              <a:rPr dirty="0"/>
              <a:t>文化传播工程</a:t>
            </a:r>
            <a:endParaRPr dirty="0"/>
          </a:p>
        </p:txBody>
      </p:sp>
      <p:cxnSp>
        <p:nvCxnSpPr>
          <p:cNvPr id="33" name="直接连接符 32"/>
          <p:cNvCxnSpPr/>
          <p:nvPr>
            <p:custDataLst>
              <p:tags r:id="rId9"/>
            </p:custDataLst>
          </p:nvPr>
        </p:nvCxnSpPr>
        <p:spPr>
          <a:xfrm flipH="1" flipV="1">
            <a:off x="5938916" y="1649735"/>
            <a:ext cx="0" cy="2448000"/>
          </a:xfrm>
          <a:prstGeom prst="line">
            <a:avLst/>
          </a:prstGeom>
          <a:ln w="19050">
            <a:solidFill>
              <a:srgbClr val="B10000"/>
            </a:solidFill>
            <a:tailEnd type="oval"/>
          </a:ln>
        </p:spPr>
        <p:style>
          <a:lnRef idx="1">
            <a:schemeClr val="accent1"/>
          </a:lnRef>
          <a:fillRef idx="0">
            <a:schemeClr val="accent1"/>
          </a:fillRef>
          <a:effectRef idx="0">
            <a:schemeClr val="accent1"/>
          </a:effectRef>
          <a:fontRef idx="minor">
            <a:schemeClr val="tx1"/>
          </a:fontRef>
        </p:style>
      </p:cxnSp>
      <p:sp>
        <p:nvSpPr>
          <p:cNvPr id="34" name="文本框 33"/>
          <p:cNvSpPr txBox="1"/>
          <p:nvPr>
            <p:custDataLst>
              <p:tags r:id="rId10"/>
            </p:custDataLst>
          </p:nvPr>
        </p:nvSpPr>
        <p:spPr>
          <a:xfrm flipH="1">
            <a:off x="3474626" y="2047650"/>
            <a:ext cx="2361410" cy="1768475"/>
          </a:xfrm>
          <a:prstGeom prst="rect">
            <a:avLst/>
          </a:prstGeom>
          <a:noFill/>
        </p:spPr>
        <p:txBody>
          <a:bodyPr wrap="square" rtlCol="0">
            <a:spAutoFit/>
          </a:bodyPr>
          <a:lstStyle>
            <a:defPPr>
              <a:defRPr lang="zh-CN"/>
            </a:defPPr>
            <a:lvl1pPr>
              <a:lnSpc>
                <a:spcPct val="130000"/>
              </a:lnSpc>
              <a:defRPr sz="1400" b="0" i="0">
                <a:solidFill>
                  <a:srgbClr val="333333"/>
                </a:solidFill>
                <a:effectLst/>
                <a:latin typeface="Helvetica Neue"/>
                <a:ea typeface="思源黑体 CN Normal" panose="020B0400000000000000" pitchFamily="34" charset="-122"/>
              </a:defRPr>
            </a:lvl1pPr>
          </a:lstStyle>
          <a:p>
            <a:pPr algn="r"/>
            <a:r>
              <a:rPr b="0" i="0" spc="60" dirty="0">
                <a:latin typeface="思源黑体 CN Normal" panose="020B0400000000000000" pitchFamily="34" charset="-122"/>
                <a:sym typeface="思源黑体 CN Normal" panose="020B0400000000000000" pitchFamily="34" charset="-122"/>
              </a:rPr>
              <a:t>针对浙江各地文化事业发展程度不一，很多偏远、基层地区的文化阵地建设还比较薄弱而提出，以构建比较完备的全省基层公共文化服务体系为目的。</a:t>
            </a:r>
            <a:endParaRPr b="0" i="0" spc="60" dirty="0">
              <a:latin typeface="思源黑体 CN Normal" panose="020B0400000000000000" pitchFamily="34" charset="-122"/>
              <a:sym typeface="思源黑体 CN Normal" panose="020B0400000000000000" pitchFamily="34" charset="-122"/>
            </a:endParaRPr>
          </a:p>
        </p:txBody>
      </p:sp>
      <p:sp>
        <p:nvSpPr>
          <p:cNvPr id="35" name="文本框 34"/>
          <p:cNvSpPr txBox="1"/>
          <p:nvPr>
            <p:custDataLst>
              <p:tags r:id="rId11"/>
            </p:custDataLst>
          </p:nvPr>
        </p:nvSpPr>
        <p:spPr>
          <a:xfrm flipH="1">
            <a:off x="4034704" y="1646969"/>
            <a:ext cx="1801333" cy="398780"/>
          </a:xfrm>
          <a:prstGeom prst="rect">
            <a:avLst/>
          </a:prstGeom>
          <a:noFill/>
        </p:spPr>
        <p:txBody>
          <a:bodyPr wrap="square" rtlCol="0">
            <a:spAutoFit/>
          </a:bodyPr>
          <a:lstStyle>
            <a:defPPr>
              <a:defRPr lang="zh-CN"/>
            </a:defPPr>
            <a:lvl1pPr>
              <a:defRPr sz="2000">
                <a:solidFill>
                  <a:srgbClr val="B10000"/>
                </a:solidFill>
                <a:latin typeface="思源黑体 CN Medium" panose="020B0600000000000000" pitchFamily="34" charset="-122"/>
                <a:ea typeface="思源黑体 CN Medium" panose="020B0600000000000000" pitchFamily="34" charset="-122"/>
              </a:defRPr>
            </a:lvl1pPr>
          </a:lstStyle>
          <a:p>
            <a:pPr algn="r"/>
            <a:r>
              <a:rPr dirty="0"/>
              <a:t>文化阵地工程</a:t>
            </a:r>
            <a:endParaRPr dirty="0"/>
          </a:p>
        </p:txBody>
      </p:sp>
      <p:cxnSp>
        <p:nvCxnSpPr>
          <p:cNvPr id="36" name="直接连接符 35"/>
          <p:cNvCxnSpPr/>
          <p:nvPr>
            <p:custDataLst>
              <p:tags r:id="rId12"/>
            </p:custDataLst>
          </p:nvPr>
        </p:nvCxnSpPr>
        <p:spPr>
          <a:xfrm flipH="1" flipV="1">
            <a:off x="3371746" y="1218645"/>
            <a:ext cx="0" cy="3384000"/>
          </a:xfrm>
          <a:prstGeom prst="line">
            <a:avLst/>
          </a:prstGeom>
          <a:ln w="19050">
            <a:solidFill>
              <a:srgbClr val="B10000"/>
            </a:solidFill>
            <a:tailEnd type="oval"/>
          </a:ln>
        </p:spPr>
        <p:style>
          <a:lnRef idx="1">
            <a:schemeClr val="accent1"/>
          </a:lnRef>
          <a:fillRef idx="0">
            <a:schemeClr val="accent1"/>
          </a:fillRef>
          <a:effectRef idx="0">
            <a:schemeClr val="accent1"/>
          </a:effectRef>
          <a:fontRef idx="minor">
            <a:schemeClr val="tx1"/>
          </a:fontRef>
        </p:style>
      </p:cxnSp>
      <p:sp>
        <p:nvSpPr>
          <p:cNvPr id="37" name="文本框 36"/>
          <p:cNvSpPr txBox="1"/>
          <p:nvPr>
            <p:custDataLst>
              <p:tags r:id="rId13"/>
            </p:custDataLst>
          </p:nvPr>
        </p:nvSpPr>
        <p:spPr>
          <a:xfrm flipH="1">
            <a:off x="907456" y="1616560"/>
            <a:ext cx="2361410" cy="2607310"/>
          </a:xfrm>
          <a:prstGeom prst="rect">
            <a:avLst/>
          </a:prstGeom>
          <a:noFill/>
        </p:spPr>
        <p:txBody>
          <a:bodyPr wrap="square" rtlCol="0">
            <a:spAutoFit/>
          </a:bodyPr>
          <a:lstStyle>
            <a:defPPr>
              <a:defRPr lang="zh-CN"/>
            </a:defPPr>
            <a:lvl1pPr>
              <a:lnSpc>
                <a:spcPct val="130000"/>
              </a:lnSpc>
              <a:defRPr sz="1400" b="0" i="0">
                <a:solidFill>
                  <a:srgbClr val="333333"/>
                </a:solidFill>
                <a:effectLst/>
                <a:latin typeface="Helvetica Neue"/>
                <a:ea typeface="思源黑体 CN Normal" panose="020B0400000000000000" pitchFamily="34" charset="-122"/>
              </a:defRPr>
            </a:lvl1pPr>
          </a:lstStyle>
          <a:p>
            <a:pPr algn="r"/>
            <a:r>
              <a:rPr lang="zh-CN" altLang="en-US" spc="60" dirty="0">
                <a:latin typeface="思源黑体 CN Normal" panose="020B0400000000000000" pitchFamily="34" charset="-122"/>
                <a:sym typeface="思源黑体 CN Normal" panose="020B0400000000000000" pitchFamily="34" charset="-122"/>
              </a:rPr>
              <a:t>通过采取多种途径发展文化产业，其目标是在2010年前，在全省形成一批在全国具有竞争优势的文化主导产业，培育一批特色鲜明的文化产业区块，发展一批骨干文化企业，打造一批文化名牌产品，创建一批文化产业市场。</a:t>
            </a:r>
            <a:endParaRPr lang="zh-CN" altLang="en-US" spc="60" dirty="0">
              <a:latin typeface="思源黑体 CN Normal" panose="020B0400000000000000" pitchFamily="34" charset="-122"/>
              <a:sym typeface="思源黑体 CN Normal" panose="020B0400000000000000" pitchFamily="34" charset="-122"/>
            </a:endParaRPr>
          </a:p>
        </p:txBody>
      </p:sp>
      <p:sp>
        <p:nvSpPr>
          <p:cNvPr id="39" name="文本框 38"/>
          <p:cNvSpPr txBox="1"/>
          <p:nvPr>
            <p:custDataLst>
              <p:tags r:id="rId14"/>
            </p:custDataLst>
          </p:nvPr>
        </p:nvSpPr>
        <p:spPr>
          <a:xfrm flipH="1">
            <a:off x="1467534" y="1215879"/>
            <a:ext cx="1801333" cy="398780"/>
          </a:xfrm>
          <a:prstGeom prst="rect">
            <a:avLst/>
          </a:prstGeom>
          <a:noFill/>
        </p:spPr>
        <p:txBody>
          <a:bodyPr wrap="square" rtlCol="0">
            <a:spAutoFit/>
          </a:bodyPr>
          <a:lstStyle>
            <a:defPPr>
              <a:defRPr lang="zh-CN"/>
            </a:defPPr>
            <a:lvl1pPr>
              <a:defRPr sz="2000">
                <a:solidFill>
                  <a:srgbClr val="B10000"/>
                </a:solidFill>
                <a:latin typeface="思源黑体 CN Medium" panose="020B0600000000000000" pitchFamily="34" charset="-122"/>
                <a:ea typeface="思源黑体 CN Medium" panose="020B0600000000000000" pitchFamily="34" charset="-122"/>
              </a:defRPr>
            </a:lvl1pPr>
          </a:lstStyle>
          <a:p>
            <a:pPr algn="r"/>
            <a:r>
              <a:rPr dirty="0"/>
              <a:t>文化促进工程</a:t>
            </a:r>
            <a:endParaRPr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airplan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1" grpId="0"/>
      <p:bldP spid="32" grpId="0"/>
      <p:bldP spid="34" grpId="0"/>
      <p:bldP spid="35" grpId="0"/>
      <p:bldP spid="37" grpId="0"/>
      <p:bldP spid="39" grpId="0"/>
      <p:bldP spid="28" grpId="0"/>
      <p:bldP spid="29" grpId="1"/>
      <p:bldP spid="31" grpId="1"/>
      <p:bldP spid="32" grpId="1"/>
      <p:bldP spid="34" grpId="1"/>
      <p:bldP spid="35" grpId="1"/>
      <p:bldP spid="37" grpId="1"/>
      <p:bldP spid="39" grpId="1"/>
      <p:bldP spid="28" grpId="1"/>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CFCFE"/>
        </a:solidFill>
        <a:effectLst/>
      </p:bgPr>
    </p:bg>
    <p:spTree>
      <p:nvGrpSpPr>
        <p:cNvPr id="1" name=""/>
        <p:cNvGrpSpPr/>
        <p:nvPr/>
      </p:nvGrpSpPr>
      <p:grpSpPr>
        <a:xfrm>
          <a:off x="0" y="0"/>
          <a:ext cx="0" cy="0"/>
          <a:chOff x="0" y="0"/>
          <a:chExt cx="0" cy="0"/>
        </a:xfrm>
      </p:grpSpPr>
      <p:pic>
        <p:nvPicPr>
          <p:cNvPr id="41" name="图片 40" descr="山上的城堡&#10;&#10;描述已自动生成"/>
          <p:cNvPicPr>
            <a:picLocks noChangeAspect="1"/>
          </p:cNvPicPr>
          <p:nvPr/>
        </p:nvPicPr>
        <p:blipFill rotWithShape="1">
          <a:blip r:embed="rId1">
            <a:alphaModFix amt="3000"/>
            <a:extLst>
              <a:ext uri="{28A0092B-C50C-407E-A947-70E740481C1C}">
                <a14:useLocalDpi xmlns:a14="http://schemas.microsoft.com/office/drawing/2010/main" val="0"/>
              </a:ext>
            </a:extLst>
          </a:blip>
          <a:srcRect l="6235" r="6235"/>
          <a:stretch>
            <a:fillRect/>
          </a:stretch>
        </p:blipFill>
        <p:spPr>
          <a:xfrm>
            <a:off x="0" y="0"/>
            <a:ext cx="12192001" cy="6858000"/>
          </a:xfrm>
          <a:prstGeom prst="rect">
            <a:avLst/>
          </a:prstGeom>
        </p:spPr>
      </p:pic>
      <p:sp>
        <p:nvSpPr>
          <p:cNvPr id="8" name="矩形 7"/>
          <p:cNvSpPr/>
          <p:nvPr/>
        </p:nvSpPr>
        <p:spPr>
          <a:xfrm>
            <a:off x="0" y="0"/>
            <a:ext cx="12192000" cy="6858000"/>
          </a:xfrm>
          <a:prstGeom prst="rect">
            <a:avLst/>
          </a:prstGeom>
          <a:solidFill>
            <a:srgbClr val="B10000">
              <a:alpha val="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文本框 37"/>
          <p:cNvSpPr txBox="1"/>
          <p:nvPr/>
        </p:nvSpPr>
        <p:spPr>
          <a:xfrm>
            <a:off x="572719" y="441733"/>
            <a:ext cx="4834167" cy="583565"/>
          </a:xfrm>
          <a:prstGeom prst="rect">
            <a:avLst/>
          </a:prstGeom>
          <a:noFill/>
        </p:spPr>
        <p:txBody>
          <a:bodyPr wrap="square" rtlCol="0">
            <a:spAutoFit/>
          </a:bodyPr>
          <a:lstStyle/>
          <a:p>
            <a:r>
              <a:rPr lang="zh-CN" altLang="en-US" sz="3200" dirty="0">
                <a:solidFill>
                  <a:schemeClr val="tx1">
                    <a:lumMod val="85000"/>
                    <a:lumOff val="15000"/>
                  </a:schemeClr>
                </a:solidFill>
                <a:latin typeface="思源黑体 CN Bold" panose="020B0800000000000000" pitchFamily="34" charset="-122"/>
                <a:ea typeface="思源黑体 CN Bold" panose="020B0800000000000000" pitchFamily="34" charset="-122"/>
              </a:rPr>
              <a:t>八项</a:t>
            </a:r>
            <a:r>
              <a:rPr lang="zh-CN" altLang="en-US" sz="3200" dirty="0">
                <a:solidFill>
                  <a:schemeClr val="tx1">
                    <a:lumMod val="85000"/>
                    <a:lumOff val="15000"/>
                  </a:schemeClr>
                </a:solidFill>
                <a:latin typeface="思源黑体 CN Bold" panose="020B0800000000000000" pitchFamily="34" charset="-122"/>
                <a:ea typeface="思源黑体 CN Bold" panose="020B0800000000000000" pitchFamily="34" charset="-122"/>
              </a:rPr>
              <a:t>工程</a:t>
            </a:r>
            <a:endParaRPr lang="zh-CN" altLang="en-US" sz="3200" dirty="0">
              <a:solidFill>
                <a:schemeClr val="tx1">
                  <a:lumMod val="85000"/>
                  <a:lumOff val="15000"/>
                </a:schemeClr>
              </a:solidFill>
              <a:latin typeface="思源黑体 CN Bold" panose="020B0800000000000000" pitchFamily="34" charset="-122"/>
              <a:ea typeface="思源黑体 CN Bold" panose="020B0800000000000000" pitchFamily="34" charset="-122"/>
            </a:endParaRPr>
          </a:p>
        </p:txBody>
      </p:sp>
      <p:pic>
        <p:nvPicPr>
          <p:cNvPr id="20" name="图片 19" descr="图片包含 背景图案&#10;&#10;描述已自动生成"/>
          <p:cNvPicPr>
            <a:picLocks noChangeAspect="1"/>
          </p:cNvPicPr>
          <p:nvPr/>
        </p:nvPicPr>
        <p:blipFill>
          <a:blip r:embed="rId2" cstate="print">
            <a:extLst>
              <a:ext uri="{28A0092B-C50C-407E-A947-70E740481C1C}">
                <a14:useLocalDpi xmlns:a14="http://schemas.microsoft.com/office/drawing/2010/main" val="0"/>
              </a:ext>
            </a:extLst>
          </a:blip>
          <a:srcRect t="57563" r="28342"/>
          <a:stretch>
            <a:fillRect/>
          </a:stretch>
        </p:blipFill>
        <p:spPr>
          <a:xfrm flipH="1">
            <a:off x="0" y="1"/>
            <a:ext cx="2514599" cy="1046193"/>
          </a:xfrm>
          <a:custGeom>
            <a:avLst/>
            <a:gdLst>
              <a:gd name="connsiteX0" fmla="*/ 2514599 w 2514599"/>
              <a:gd name="connsiteY0" fmla="*/ 0 h 1046193"/>
              <a:gd name="connsiteX1" fmla="*/ 0 w 2514599"/>
              <a:gd name="connsiteY1" fmla="*/ 0 h 1046193"/>
              <a:gd name="connsiteX2" fmla="*/ 0 w 2514599"/>
              <a:gd name="connsiteY2" fmla="*/ 1046193 h 1046193"/>
              <a:gd name="connsiteX3" fmla="*/ 2514599 w 2514599"/>
              <a:gd name="connsiteY3" fmla="*/ 1046193 h 1046193"/>
            </a:gdLst>
            <a:ahLst/>
            <a:cxnLst>
              <a:cxn ang="0">
                <a:pos x="connsiteX0" y="connsiteY0"/>
              </a:cxn>
              <a:cxn ang="0">
                <a:pos x="connsiteX1" y="connsiteY1"/>
              </a:cxn>
              <a:cxn ang="0">
                <a:pos x="connsiteX2" y="connsiteY2"/>
              </a:cxn>
              <a:cxn ang="0">
                <a:pos x="connsiteX3" y="connsiteY3"/>
              </a:cxn>
            </a:cxnLst>
            <a:rect l="l" t="t" r="r" b="b"/>
            <a:pathLst>
              <a:path w="2514599" h="1046193">
                <a:moveTo>
                  <a:pt x="2514599" y="0"/>
                </a:moveTo>
                <a:lnTo>
                  <a:pt x="0" y="0"/>
                </a:lnTo>
                <a:lnTo>
                  <a:pt x="0" y="1046193"/>
                </a:lnTo>
                <a:lnTo>
                  <a:pt x="2514599" y="1046193"/>
                </a:lnTo>
                <a:close/>
              </a:path>
            </a:pathLst>
          </a:custGeom>
        </p:spPr>
      </p:pic>
      <p:pic>
        <p:nvPicPr>
          <p:cNvPr id="19" name="图片 18" descr="卡通人物&#10;&#10;低可信度描述已自动生成"/>
          <p:cNvPicPr>
            <a:picLocks noChangeAspect="1"/>
          </p:cNvPicPr>
          <p:nvPr/>
        </p:nvPicPr>
        <p:blipFill rotWithShape="1">
          <a:blip r:embed="rId3">
            <a:extLst>
              <a:ext uri="{28A0092B-C50C-407E-A947-70E740481C1C}">
                <a14:useLocalDpi xmlns:a14="http://schemas.microsoft.com/office/drawing/2010/main" val="0"/>
              </a:ext>
            </a:extLst>
          </a:blip>
          <a:srcRect l="18093" t="45051" r="1108" b="7371"/>
          <a:stretch>
            <a:fillRect/>
          </a:stretch>
        </p:blipFill>
        <p:spPr>
          <a:xfrm>
            <a:off x="0" y="3931220"/>
            <a:ext cx="12529750" cy="3689030"/>
          </a:xfrm>
          <a:custGeom>
            <a:avLst/>
            <a:gdLst>
              <a:gd name="connsiteX0" fmla="*/ 0 w 9851011"/>
              <a:gd name="connsiteY0" fmla="*/ 0 h 4289196"/>
              <a:gd name="connsiteX1" fmla="*/ 9851011 w 9851011"/>
              <a:gd name="connsiteY1" fmla="*/ 0 h 4289196"/>
              <a:gd name="connsiteX2" fmla="*/ 9851011 w 9851011"/>
              <a:gd name="connsiteY2" fmla="*/ 4289196 h 4289196"/>
              <a:gd name="connsiteX3" fmla="*/ 0 w 9851011"/>
              <a:gd name="connsiteY3" fmla="*/ 4289196 h 4289196"/>
              <a:gd name="connsiteX4" fmla="*/ 0 w 9851011"/>
              <a:gd name="connsiteY4" fmla="*/ 0 h 42891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51011" h="4289196">
                <a:moveTo>
                  <a:pt x="0" y="0"/>
                </a:moveTo>
                <a:lnTo>
                  <a:pt x="9851011" y="0"/>
                </a:lnTo>
                <a:lnTo>
                  <a:pt x="9851011" y="4289196"/>
                </a:lnTo>
                <a:lnTo>
                  <a:pt x="0" y="4289196"/>
                </a:lnTo>
                <a:lnTo>
                  <a:pt x="0" y="0"/>
                </a:lnTo>
                <a:close/>
              </a:path>
            </a:pathLst>
          </a:custGeom>
        </p:spPr>
      </p:pic>
      <p:cxnSp>
        <p:nvCxnSpPr>
          <p:cNvPr id="15" name="直接连接符 14"/>
          <p:cNvCxnSpPr/>
          <p:nvPr/>
        </p:nvCxnSpPr>
        <p:spPr>
          <a:xfrm flipV="1">
            <a:off x="1118744" y="2516964"/>
            <a:ext cx="0" cy="3240000"/>
          </a:xfrm>
          <a:prstGeom prst="line">
            <a:avLst/>
          </a:prstGeom>
          <a:ln w="19050">
            <a:solidFill>
              <a:srgbClr val="B10000"/>
            </a:solidFill>
            <a:tailEnd type="oval"/>
          </a:ln>
        </p:spPr>
        <p:style>
          <a:lnRef idx="1">
            <a:schemeClr val="accent1"/>
          </a:lnRef>
          <a:fillRef idx="0">
            <a:schemeClr val="accent1"/>
          </a:fillRef>
          <a:effectRef idx="0">
            <a:schemeClr val="accent1"/>
          </a:effectRef>
          <a:fontRef idx="minor">
            <a:schemeClr val="tx1"/>
          </a:fontRef>
        </p:style>
      </p:cxnSp>
      <p:sp>
        <p:nvSpPr>
          <p:cNvPr id="22" name="文本框 21"/>
          <p:cNvSpPr txBox="1"/>
          <p:nvPr>
            <p:custDataLst>
              <p:tags r:id="rId4"/>
            </p:custDataLst>
          </p:nvPr>
        </p:nvSpPr>
        <p:spPr>
          <a:xfrm>
            <a:off x="1221623" y="2914879"/>
            <a:ext cx="2228769" cy="2607310"/>
          </a:xfrm>
          <a:prstGeom prst="rect">
            <a:avLst/>
          </a:prstGeom>
          <a:noFill/>
        </p:spPr>
        <p:txBody>
          <a:bodyPr wrap="square" rtlCol="0">
            <a:spAutoFit/>
          </a:bodyPr>
          <a:lstStyle>
            <a:defPPr>
              <a:defRPr lang="zh-CN"/>
            </a:defPPr>
            <a:lvl1pPr>
              <a:lnSpc>
                <a:spcPct val="130000"/>
              </a:lnSpc>
              <a:defRPr sz="1400" b="0" i="0">
                <a:solidFill>
                  <a:srgbClr val="333333"/>
                </a:solidFill>
                <a:effectLst/>
                <a:latin typeface="思源黑体 CN Normal" panose="020B0400000000000000" pitchFamily="34" charset="-122"/>
                <a:ea typeface="思源黑体 CN Normal" panose="020B0400000000000000" pitchFamily="34" charset="-122"/>
              </a:defRPr>
            </a:lvl1pPr>
          </a:lstStyle>
          <a:p>
            <a:r>
              <a:rPr lang="zh-CN" altLang="en-US" b="0" i="0" spc="60" dirty="0">
                <a:solidFill>
                  <a:srgbClr val="333333"/>
                </a:solidFill>
                <a:effectLst/>
                <a:sym typeface="思源黑体 CN Normal" panose="020B0400000000000000" pitchFamily="34" charset="-122"/>
              </a:rPr>
              <a:t>以全体公民为对象，通过理论武装、舆论引导、精神塑造、文化熏陶、环境影响、实践推动等途径，着力提升公民的思想道德素质和科学文化素质，促进人的全面进步，为和谐社会营造良好的行为规范和文明风气。</a:t>
            </a:r>
            <a:endParaRPr lang="zh-CN" altLang="en-US" b="0" i="0" spc="60" dirty="0">
              <a:solidFill>
                <a:srgbClr val="333333"/>
              </a:solidFill>
              <a:effectLst/>
              <a:sym typeface="思源黑体 CN Normal" panose="020B0400000000000000" pitchFamily="34" charset="-122"/>
            </a:endParaRPr>
          </a:p>
        </p:txBody>
      </p:sp>
      <p:sp>
        <p:nvSpPr>
          <p:cNvPr id="23" name="文本框 22"/>
          <p:cNvSpPr txBox="1"/>
          <p:nvPr>
            <p:custDataLst>
              <p:tags r:id="rId5"/>
            </p:custDataLst>
          </p:nvPr>
        </p:nvSpPr>
        <p:spPr>
          <a:xfrm>
            <a:off x="1221623" y="2514198"/>
            <a:ext cx="1801333" cy="398780"/>
          </a:xfrm>
          <a:prstGeom prst="rect">
            <a:avLst/>
          </a:prstGeom>
          <a:noFill/>
        </p:spPr>
        <p:txBody>
          <a:bodyPr wrap="square" rtlCol="0">
            <a:spAutoFit/>
          </a:bodyPr>
          <a:lstStyle>
            <a:defPPr>
              <a:defRPr lang="zh-CN"/>
            </a:defPPr>
            <a:lvl1pPr>
              <a:defRPr sz="2000">
                <a:solidFill>
                  <a:srgbClr val="B10000"/>
                </a:solidFill>
                <a:latin typeface="思源黑体 CN Medium" panose="020B0600000000000000" pitchFamily="34" charset="-122"/>
                <a:ea typeface="思源黑体 CN Medium" panose="020B0600000000000000" pitchFamily="34" charset="-122"/>
              </a:defRPr>
            </a:lvl1pPr>
          </a:lstStyle>
          <a:p>
            <a:r>
              <a:rPr lang="zh-CN" altLang="en-US" dirty="0"/>
              <a:t>文明素质工程</a:t>
            </a:r>
            <a:endParaRPr lang="zh-CN" altLang="en-US" dirty="0"/>
          </a:p>
        </p:txBody>
      </p:sp>
      <p:cxnSp>
        <p:nvCxnSpPr>
          <p:cNvPr id="24" name="直接连接符 23"/>
          <p:cNvCxnSpPr/>
          <p:nvPr>
            <p:custDataLst>
              <p:tags r:id="rId6"/>
            </p:custDataLst>
          </p:nvPr>
        </p:nvCxnSpPr>
        <p:spPr>
          <a:xfrm flipV="1">
            <a:off x="3685914" y="2079146"/>
            <a:ext cx="0" cy="3096000"/>
          </a:xfrm>
          <a:prstGeom prst="line">
            <a:avLst/>
          </a:prstGeom>
          <a:ln w="19050">
            <a:solidFill>
              <a:srgbClr val="B10000"/>
            </a:solidFill>
            <a:tailEnd type="oval"/>
          </a:ln>
        </p:spPr>
        <p:style>
          <a:lnRef idx="1">
            <a:schemeClr val="accent1"/>
          </a:lnRef>
          <a:fillRef idx="0">
            <a:schemeClr val="accent1"/>
          </a:fillRef>
          <a:effectRef idx="0">
            <a:schemeClr val="accent1"/>
          </a:effectRef>
          <a:fontRef idx="minor">
            <a:schemeClr val="tx1"/>
          </a:fontRef>
        </p:style>
      </p:cxnSp>
      <p:sp>
        <p:nvSpPr>
          <p:cNvPr id="25" name="文本框 24"/>
          <p:cNvSpPr txBox="1"/>
          <p:nvPr>
            <p:custDataLst>
              <p:tags r:id="rId7"/>
            </p:custDataLst>
          </p:nvPr>
        </p:nvSpPr>
        <p:spPr>
          <a:xfrm>
            <a:off x="3788793" y="2477061"/>
            <a:ext cx="2228769" cy="2327910"/>
          </a:xfrm>
          <a:prstGeom prst="rect">
            <a:avLst/>
          </a:prstGeom>
          <a:noFill/>
        </p:spPr>
        <p:txBody>
          <a:bodyPr wrap="square" rtlCol="0">
            <a:spAutoFit/>
          </a:bodyPr>
          <a:lstStyle>
            <a:defPPr>
              <a:defRPr lang="zh-CN"/>
            </a:defPPr>
            <a:lvl1pPr>
              <a:lnSpc>
                <a:spcPct val="130000"/>
              </a:lnSpc>
              <a:defRPr sz="1400" b="0" i="0">
                <a:solidFill>
                  <a:srgbClr val="333333"/>
                </a:solidFill>
                <a:effectLst/>
                <a:latin typeface="Helvetica Neue"/>
                <a:ea typeface="思源黑体 CN Normal" panose="020B0400000000000000" pitchFamily="34" charset="-122"/>
              </a:defRPr>
            </a:lvl1pPr>
          </a:lstStyle>
          <a:p>
            <a:r>
              <a:rPr lang="zh-CN" altLang="en-US" spc="60" dirty="0">
                <a:latin typeface="思源黑体 CN Normal" panose="020B0400000000000000" pitchFamily="34" charset="-122"/>
                <a:sym typeface="思源黑体 CN Normal" panose="020B0400000000000000" pitchFamily="34" charset="-122"/>
              </a:rPr>
              <a:t>重点扶持一批体现国家和浙江创作水准、具有全国影响的作品，一批在文化产业发展中具有良好社会效益、市场发展潜质和积极导向作用的项目，一批深受基层群众欢迎的公益性文化服务项目。</a:t>
            </a:r>
            <a:endParaRPr lang="zh-CN" altLang="en-US" spc="60" dirty="0">
              <a:latin typeface="思源黑体 CN Normal" panose="020B0400000000000000" pitchFamily="34" charset="-122"/>
              <a:sym typeface="思源黑体 CN Normal" panose="020B0400000000000000" pitchFamily="34" charset="-122"/>
            </a:endParaRPr>
          </a:p>
        </p:txBody>
      </p:sp>
      <p:sp>
        <p:nvSpPr>
          <p:cNvPr id="26" name="文本框 25"/>
          <p:cNvSpPr txBox="1"/>
          <p:nvPr>
            <p:custDataLst>
              <p:tags r:id="rId8"/>
            </p:custDataLst>
          </p:nvPr>
        </p:nvSpPr>
        <p:spPr>
          <a:xfrm>
            <a:off x="3788793" y="2076380"/>
            <a:ext cx="1801333" cy="398780"/>
          </a:xfrm>
          <a:prstGeom prst="rect">
            <a:avLst/>
          </a:prstGeom>
          <a:noFill/>
        </p:spPr>
        <p:txBody>
          <a:bodyPr wrap="square" rtlCol="0">
            <a:spAutoFit/>
          </a:bodyPr>
          <a:lstStyle>
            <a:defPPr>
              <a:defRPr lang="zh-CN"/>
            </a:defPPr>
            <a:lvl1pPr>
              <a:defRPr sz="2000">
                <a:solidFill>
                  <a:srgbClr val="B10000"/>
                </a:solidFill>
                <a:latin typeface="思源黑体 CN Medium" panose="020B0600000000000000" pitchFamily="34" charset="-122"/>
                <a:ea typeface="思源黑体 CN Medium" panose="020B0600000000000000" pitchFamily="34" charset="-122"/>
              </a:defRPr>
            </a:lvl1pPr>
          </a:lstStyle>
          <a:p>
            <a:r>
              <a:rPr lang="en-US" altLang="zh-CN" dirty="0"/>
              <a:t>文化精品工程</a:t>
            </a:r>
            <a:endParaRPr lang="en-US" altLang="zh-CN" dirty="0"/>
          </a:p>
        </p:txBody>
      </p:sp>
      <p:cxnSp>
        <p:nvCxnSpPr>
          <p:cNvPr id="27" name="直接连接符 26"/>
          <p:cNvCxnSpPr/>
          <p:nvPr>
            <p:custDataLst>
              <p:tags r:id="rId9"/>
            </p:custDataLst>
          </p:nvPr>
        </p:nvCxnSpPr>
        <p:spPr>
          <a:xfrm flipV="1">
            <a:off x="6253084" y="1649735"/>
            <a:ext cx="0" cy="2448000"/>
          </a:xfrm>
          <a:prstGeom prst="line">
            <a:avLst/>
          </a:prstGeom>
          <a:ln w="19050">
            <a:solidFill>
              <a:srgbClr val="B10000"/>
            </a:solidFill>
            <a:tailEnd type="oval"/>
          </a:ln>
        </p:spPr>
        <p:style>
          <a:lnRef idx="1">
            <a:schemeClr val="accent1"/>
          </a:lnRef>
          <a:fillRef idx="0">
            <a:schemeClr val="accent1"/>
          </a:fillRef>
          <a:effectRef idx="0">
            <a:schemeClr val="accent1"/>
          </a:effectRef>
          <a:fontRef idx="minor">
            <a:schemeClr val="tx1"/>
          </a:fontRef>
        </p:style>
      </p:cxnSp>
      <p:sp>
        <p:nvSpPr>
          <p:cNvPr id="28" name="文本框 27"/>
          <p:cNvSpPr txBox="1"/>
          <p:nvPr>
            <p:custDataLst>
              <p:tags r:id="rId10"/>
            </p:custDataLst>
          </p:nvPr>
        </p:nvSpPr>
        <p:spPr>
          <a:xfrm>
            <a:off x="6355963" y="2047650"/>
            <a:ext cx="2228769" cy="1768475"/>
          </a:xfrm>
          <a:prstGeom prst="rect">
            <a:avLst/>
          </a:prstGeom>
          <a:noFill/>
        </p:spPr>
        <p:txBody>
          <a:bodyPr wrap="square" rtlCol="0">
            <a:spAutoFit/>
          </a:bodyPr>
          <a:lstStyle>
            <a:defPPr>
              <a:defRPr lang="zh-CN"/>
            </a:defPPr>
            <a:lvl1pPr>
              <a:lnSpc>
                <a:spcPct val="130000"/>
              </a:lnSpc>
              <a:defRPr sz="1400" b="0" i="0">
                <a:solidFill>
                  <a:srgbClr val="333333"/>
                </a:solidFill>
                <a:effectLst/>
                <a:latin typeface="Helvetica Neue"/>
                <a:ea typeface="思源黑体 CN Normal" panose="020B0400000000000000" pitchFamily="34" charset="-122"/>
              </a:defRPr>
            </a:lvl1pPr>
          </a:lstStyle>
          <a:p>
            <a:r>
              <a:rPr lang="zh-CN" altLang="en-US" spc="60" dirty="0">
                <a:latin typeface="思源黑体 CN Normal" panose="020B0400000000000000" pitchFamily="34" charset="-122"/>
                <a:sym typeface="思源黑体 CN Normal" panose="020B0400000000000000" pitchFamily="34" charset="-122"/>
              </a:rPr>
              <a:t>浙江历史上第一次有组织、有计划地系统研究浙江当代发展，全面梳理浙江历史文脉，深入挖掘浙江文化内涵，也是国内最大的地方文化研究工程。</a:t>
            </a:r>
            <a:endParaRPr lang="zh-CN" altLang="en-US" spc="60" dirty="0">
              <a:latin typeface="思源黑体 CN Normal" panose="020B0400000000000000" pitchFamily="34" charset="-122"/>
              <a:sym typeface="思源黑体 CN Normal" panose="020B0400000000000000" pitchFamily="34" charset="-122"/>
            </a:endParaRPr>
          </a:p>
        </p:txBody>
      </p:sp>
      <p:sp>
        <p:nvSpPr>
          <p:cNvPr id="29" name="文本框 28"/>
          <p:cNvSpPr txBox="1"/>
          <p:nvPr>
            <p:custDataLst>
              <p:tags r:id="rId11"/>
            </p:custDataLst>
          </p:nvPr>
        </p:nvSpPr>
        <p:spPr>
          <a:xfrm>
            <a:off x="6355963" y="1646969"/>
            <a:ext cx="1801333" cy="398780"/>
          </a:xfrm>
          <a:prstGeom prst="rect">
            <a:avLst/>
          </a:prstGeom>
          <a:noFill/>
        </p:spPr>
        <p:txBody>
          <a:bodyPr wrap="square" rtlCol="0">
            <a:spAutoFit/>
          </a:bodyPr>
          <a:lstStyle>
            <a:defPPr>
              <a:defRPr lang="zh-CN"/>
            </a:defPPr>
            <a:lvl1pPr>
              <a:defRPr sz="2000">
                <a:solidFill>
                  <a:srgbClr val="B10000"/>
                </a:solidFill>
                <a:latin typeface="思源黑体 CN Medium" panose="020B0600000000000000" pitchFamily="34" charset="-122"/>
                <a:ea typeface="思源黑体 CN Medium" panose="020B0600000000000000" pitchFamily="34" charset="-122"/>
              </a:defRPr>
            </a:lvl1pPr>
          </a:lstStyle>
          <a:p>
            <a:r>
              <a:rPr dirty="0"/>
              <a:t>文化研究工程</a:t>
            </a:r>
            <a:endParaRPr dirty="0"/>
          </a:p>
        </p:txBody>
      </p:sp>
      <p:cxnSp>
        <p:nvCxnSpPr>
          <p:cNvPr id="35" name="直接连接符 34"/>
          <p:cNvCxnSpPr/>
          <p:nvPr>
            <p:custDataLst>
              <p:tags r:id="rId12"/>
            </p:custDataLst>
          </p:nvPr>
        </p:nvCxnSpPr>
        <p:spPr>
          <a:xfrm flipV="1">
            <a:off x="8820254" y="1218645"/>
            <a:ext cx="0" cy="3384000"/>
          </a:xfrm>
          <a:prstGeom prst="line">
            <a:avLst/>
          </a:prstGeom>
          <a:ln w="19050">
            <a:solidFill>
              <a:srgbClr val="B10000"/>
            </a:solidFill>
            <a:tailEnd type="oval"/>
          </a:ln>
        </p:spPr>
        <p:style>
          <a:lnRef idx="1">
            <a:schemeClr val="accent1"/>
          </a:lnRef>
          <a:fillRef idx="0">
            <a:schemeClr val="accent1"/>
          </a:fillRef>
          <a:effectRef idx="0">
            <a:schemeClr val="accent1"/>
          </a:effectRef>
          <a:fontRef idx="minor">
            <a:schemeClr val="tx1"/>
          </a:fontRef>
        </p:style>
      </p:cxnSp>
      <p:sp>
        <p:nvSpPr>
          <p:cNvPr id="36" name="文本框 35"/>
          <p:cNvSpPr txBox="1"/>
          <p:nvPr>
            <p:custDataLst>
              <p:tags r:id="rId13"/>
            </p:custDataLst>
          </p:nvPr>
        </p:nvSpPr>
        <p:spPr>
          <a:xfrm>
            <a:off x="8923133" y="1616560"/>
            <a:ext cx="2228769" cy="1489075"/>
          </a:xfrm>
          <a:prstGeom prst="rect">
            <a:avLst/>
          </a:prstGeom>
          <a:noFill/>
        </p:spPr>
        <p:txBody>
          <a:bodyPr wrap="square" rtlCol="0">
            <a:spAutoFit/>
          </a:bodyPr>
          <a:lstStyle>
            <a:defPPr>
              <a:defRPr lang="zh-CN"/>
            </a:defPPr>
            <a:lvl1pPr>
              <a:lnSpc>
                <a:spcPct val="130000"/>
              </a:lnSpc>
              <a:defRPr sz="1400" b="0" i="0">
                <a:solidFill>
                  <a:srgbClr val="333333"/>
                </a:solidFill>
                <a:effectLst/>
                <a:latin typeface="Helvetica Neue"/>
                <a:ea typeface="思源黑体 CN Normal" panose="020B0400000000000000" pitchFamily="34" charset="-122"/>
              </a:defRPr>
            </a:lvl1pPr>
          </a:lstStyle>
          <a:p>
            <a:r>
              <a:rPr lang="zh-CN" altLang="en-US" spc="60" dirty="0">
                <a:latin typeface="思源黑体 CN Normal" panose="020B0400000000000000" pitchFamily="34" charset="-122"/>
                <a:sym typeface="思源黑体 CN Normal" panose="020B0400000000000000" pitchFamily="34" charset="-122"/>
              </a:rPr>
              <a:t>包括以物质文化遗产为对象的历史文化遗产保护工程和以非物质文化遗产为对象的民族民间艺术保护工程两部分。</a:t>
            </a:r>
            <a:endParaRPr lang="zh-CN" altLang="en-US" spc="60" dirty="0">
              <a:latin typeface="思源黑体 CN Normal" panose="020B0400000000000000" pitchFamily="34" charset="-122"/>
              <a:sym typeface="思源黑体 CN Normal" panose="020B0400000000000000" pitchFamily="34" charset="-122"/>
            </a:endParaRPr>
          </a:p>
        </p:txBody>
      </p:sp>
      <p:sp>
        <p:nvSpPr>
          <p:cNvPr id="37" name="文本框 36"/>
          <p:cNvSpPr txBox="1"/>
          <p:nvPr>
            <p:custDataLst>
              <p:tags r:id="rId14"/>
            </p:custDataLst>
          </p:nvPr>
        </p:nvSpPr>
        <p:spPr>
          <a:xfrm>
            <a:off x="8923133" y="1215879"/>
            <a:ext cx="1801333" cy="398780"/>
          </a:xfrm>
          <a:prstGeom prst="rect">
            <a:avLst/>
          </a:prstGeom>
          <a:noFill/>
        </p:spPr>
        <p:txBody>
          <a:bodyPr wrap="square" rtlCol="0">
            <a:spAutoFit/>
          </a:bodyPr>
          <a:lstStyle>
            <a:defPPr>
              <a:defRPr lang="zh-CN"/>
            </a:defPPr>
            <a:lvl1pPr>
              <a:defRPr sz="2000">
                <a:solidFill>
                  <a:srgbClr val="B10000"/>
                </a:solidFill>
                <a:latin typeface="思源黑体 CN Medium" panose="020B0600000000000000" pitchFamily="34" charset="-122"/>
                <a:ea typeface="思源黑体 CN Medium" panose="020B0600000000000000" pitchFamily="34" charset="-122"/>
              </a:defRPr>
            </a:lvl1pPr>
          </a:lstStyle>
          <a:p>
            <a:r>
              <a:rPr dirty="0"/>
              <a:t>文化保护工程</a:t>
            </a:r>
            <a:endParaRPr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airplan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25" grpId="0"/>
      <p:bldP spid="26" grpId="0"/>
      <p:bldP spid="28" grpId="0"/>
      <p:bldP spid="29" grpId="0"/>
      <p:bldP spid="36" grpId="0"/>
      <p:bldP spid="37" grpId="0"/>
      <p:bldP spid="22" grpId="1"/>
      <p:bldP spid="23" grpId="1"/>
      <p:bldP spid="25" grpId="1"/>
      <p:bldP spid="26" grpId="1"/>
      <p:bldP spid="28" grpId="1"/>
      <p:bldP spid="29" grpId="1"/>
      <p:bldP spid="36" grpId="1"/>
      <p:bldP spid="37" grpId="1"/>
    </p:bldLst>
  </p:timing>
</p:sld>
</file>

<file path=ppt/tags/tag1.xml><?xml version="1.0" encoding="utf-8"?>
<p:tagLst xmlns:p="http://schemas.openxmlformats.org/presentationml/2006/main">
  <p:tag name="KSO_WM_DIAGRAM_VIRTUALLY_FRAME" val="{&quot;height&quot;:206.67196850393694,&quot;left&quot;:135.1662992125984,&quot;top&quot;:196.27795275590552,&quot;width&quot;:689.6674015748031}"/>
</p:tagLst>
</file>

<file path=ppt/tags/tag10.xml><?xml version="1.0" encoding="utf-8"?>
<p:tagLst xmlns:p="http://schemas.openxmlformats.org/presentationml/2006/main">
  <p:tag name="KSO_WM_DIAGRAM_VIRTUALLY_FRAME" val="{&quot;height&quot;:206.67196850393694,&quot;left&quot;:135.1662992125984,&quot;top&quot;:196.27795275590552,&quot;width&quot;:689.6674015748031}"/>
</p:tagLst>
</file>

<file path=ppt/tags/tag100.xml><?xml version="1.0" encoding="utf-8"?>
<p:tagLst xmlns:p="http://schemas.openxmlformats.org/presentationml/2006/main">
  <p:tag name="KSO_WM_DIAGRAM_VIRTUALLY_FRAME" val="{&quot;height&quot;:417.741811023622,&quot;left&quot;:-5.2499212598426315,&quot;top&quot;:122.25818897637797,&quot;width&quot;:965.25}"/>
</p:tagLst>
</file>

<file path=ppt/tags/tag101.xml><?xml version="1.0" encoding="utf-8"?>
<p:tagLst xmlns:p="http://schemas.openxmlformats.org/presentationml/2006/main">
  <p:tag name="KSO_WM_DIAGRAM_VIRTUALLY_FRAME" val="{&quot;height&quot;:417.741811023622,&quot;left&quot;:-5.2499212598426315,&quot;top&quot;:122.25818897637797,&quot;width&quot;:965.25}"/>
</p:tagLst>
</file>

<file path=ppt/tags/tag102.xml><?xml version="1.0" encoding="utf-8"?>
<p:tagLst xmlns:p="http://schemas.openxmlformats.org/presentationml/2006/main">
  <p:tag name="KSO_WM_DIAGRAM_VIRTUALLY_FRAME" val="{&quot;height&quot;:417.741811023622,&quot;left&quot;:-5.2499212598426315,&quot;top&quot;:122.25818897637797,&quot;width&quot;:965.25}"/>
</p:tagLst>
</file>

<file path=ppt/tags/tag103.xml><?xml version="1.0" encoding="utf-8"?>
<p:tagLst xmlns:p="http://schemas.openxmlformats.org/presentationml/2006/main">
  <p:tag name="KSO_WM_DIAGRAM_VIRTUALLY_FRAME" val="{&quot;height&quot;:417.741811023622,&quot;left&quot;:-5.2499212598426315,&quot;top&quot;:122.25818897637797,&quot;width&quot;:965.25}"/>
</p:tagLst>
</file>

<file path=ppt/tags/tag104.xml><?xml version="1.0" encoding="utf-8"?>
<p:tagLst xmlns:p="http://schemas.openxmlformats.org/presentationml/2006/main">
  <p:tag name="KSO_WM_DIAGRAM_VIRTUALLY_FRAME" val="{&quot;height&quot;:417.741811023622,&quot;left&quot;:-5.2499212598426315,&quot;top&quot;:122.25818897637797,&quot;width&quot;:965.25}"/>
</p:tagLst>
</file>

<file path=ppt/tags/tag105.xml><?xml version="1.0" encoding="utf-8"?>
<p:tagLst xmlns:p="http://schemas.openxmlformats.org/presentationml/2006/main">
  <p:tag name="KSO_WM_DIAGRAM_VIRTUALLY_FRAME" val="{&quot;height&quot;:417.741811023622,&quot;left&quot;:-5.2499212598426315,&quot;top&quot;:122.25818897637797,&quot;width&quot;:965.25}"/>
</p:tagLst>
</file>

<file path=ppt/tags/tag106.xml><?xml version="1.0" encoding="utf-8"?>
<p:tagLst xmlns:p="http://schemas.openxmlformats.org/presentationml/2006/main">
  <p:tag name="KSO_WM_DIAGRAM_VIRTUALLY_FRAME" val="{&quot;height&quot;:417.741811023622,&quot;left&quot;:-5.2499212598426315,&quot;top&quot;:122.25818897637797,&quot;width&quot;:965.25}"/>
</p:tagLst>
</file>

<file path=ppt/tags/tag107.xml><?xml version="1.0" encoding="utf-8"?>
<p:tagLst xmlns:p="http://schemas.openxmlformats.org/presentationml/2006/main">
  <p:tag name="KSO_WM_DIAGRAM_VIRTUALLY_FRAME" val="{&quot;height&quot;:417.741811023622,&quot;left&quot;:-5.2499212598426315,&quot;top&quot;:122.25818897637797,&quot;width&quot;:965.25}"/>
</p:tagLst>
</file>

<file path=ppt/tags/tag108.xml><?xml version="1.0" encoding="utf-8"?>
<p:tagLst xmlns:p="http://schemas.openxmlformats.org/presentationml/2006/main">
  <p:tag name="KSO_WM_DIAGRAM_VIRTUALLY_FRAME" val="{&quot;height&quot;:417.741811023622,&quot;left&quot;:-5.2499212598426315,&quot;top&quot;:122.25818897637797,&quot;width&quot;:965.25}"/>
</p:tagLst>
</file>

<file path=ppt/tags/tag109.xml><?xml version="1.0" encoding="utf-8"?>
<p:tagLst xmlns:p="http://schemas.openxmlformats.org/presentationml/2006/main">
  <p:tag name="KSO_WM_DIAGRAM_VIRTUALLY_FRAME" val="{&quot;height&quot;:417.741811023622,&quot;left&quot;:-5.2499212598426315,&quot;top&quot;:122.25818897637797,&quot;width&quot;:965.25}"/>
</p:tagLst>
</file>

<file path=ppt/tags/tag11.xml><?xml version="1.0" encoding="utf-8"?>
<p:tagLst xmlns:p="http://schemas.openxmlformats.org/presentationml/2006/main">
  <p:tag name="KSO_WM_DIAGRAM_VIRTUALLY_FRAME" val="{&quot;height&quot;:206.67196850393694,&quot;left&quot;:135.1662992125984,&quot;top&quot;:196.27795275590552,&quot;width&quot;:689.6674015748031}"/>
</p:tagLst>
</file>

<file path=ppt/tags/tag110.xml><?xml version="1.0" encoding="utf-8"?>
<p:tagLst xmlns:p="http://schemas.openxmlformats.org/presentationml/2006/main">
  <p:tag name="KSO_WM_DIAGRAM_VIRTUALLY_FRAME" val="{&quot;height&quot;:417.741811023622,&quot;left&quot;:-5.2499212598426315,&quot;top&quot;:122.25818897637797,&quot;width&quot;:965.25}"/>
</p:tagLst>
</file>

<file path=ppt/tags/tag111.xml><?xml version="1.0" encoding="utf-8"?>
<p:tagLst xmlns:p="http://schemas.openxmlformats.org/presentationml/2006/main">
  <p:tag name="KSO_WM_DIAGRAM_VIRTUALLY_FRAME" val="{&quot;height&quot;:417.741811023622,&quot;left&quot;:-5.2499212598426315,&quot;top&quot;:122.25818897637797,&quot;width&quot;:965.25}"/>
</p:tagLst>
</file>

<file path=ppt/tags/tag112.xml><?xml version="1.0" encoding="utf-8"?>
<p:tagLst xmlns:p="http://schemas.openxmlformats.org/presentationml/2006/main">
  <p:tag name="KSO_WM_DIAGRAM_VIRTUALLY_FRAME" val="{&quot;height&quot;:417.741811023622,&quot;left&quot;:-5.2499212598426315,&quot;top&quot;:122.25818897637797,&quot;width&quot;:965.25}"/>
</p:tagLst>
</file>

<file path=ppt/tags/tag113.xml><?xml version="1.0" encoding="utf-8"?>
<p:tagLst xmlns:p="http://schemas.openxmlformats.org/presentationml/2006/main">
  <p:tag name="KSO_WM_DIAGRAM_VIRTUALLY_FRAME" val="{&quot;height&quot;:417.741811023622,&quot;left&quot;:-5.2499212598426315,&quot;top&quot;:122.25818897637797,&quot;width&quot;:965.25}"/>
</p:tagLst>
</file>

<file path=ppt/tags/tag114.xml><?xml version="1.0" encoding="utf-8"?>
<p:tagLst xmlns:p="http://schemas.openxmlformats.org/presentationml/2006/main">
  <p:tag name="KSO_WM_DIAGRAM_VIRTUALLY_FRAME" val="{&quot;height&quot;:417.741811023622,&quot;left&quot;:-5.2499212598426315,&quot;top&quot;:122.25818897637797,&quot;width&quot;:965.25}"/>
</p:tagLst>
</file>

<file path=ppt/tags/tag115.xml><?xml version="1.0" encoding="utf-8"?>
<p:tagLst xmlns:p="http://schemas.openxmlformats.org/presentationml/2006/main">
  <p:tag name="KSO_WM_DIAGRAM_VIRTUALLY_FRAME" val="{&quot;height&quot;:417.741811023622,&quot;left&quot;:-5.2499212598426315,&quot;top&quot;:122.25818897637797,&quot;width&quot;:965.25}"/>
</p:tagLst>
</file>

<file path=ppt/tags/tag116.xml><?xml version="1.0" encoding="utf-8"?>
<p:tagLst xmlns:p="http://schemas.openxmlformats.org/presentationml/2006/main">
  <p:tag name="KSO_WM_DIAGRAM_VIRTUALLY_FRAME" val="{&quot;height&quot;:417.741811023622,&quot;left&quot;:-5.2499212598426315,&quot;top&quot;:122.25818897637797,&quot;width&quot;:965.25}"/>
</p:tagLst>
</file>

<file path=ppt/tags/tag117.xml><?xml version="1.0" encoding="utf-8"?>
<p:tagLst xmlns:p="http://schemas.openxmlformats.org/presentationml/2006/main">
  <p:tag name="KSO_WM_DIAGRAM_VIRTUALLY_FRAME" val="{&quot;height&quot;:417.741811023622,&quot;left&quot;:-5.2499212598426315,&quot;top&quot;:122.25818897637797,&quot;width&quot;:965.25}"/>
</p:tagLst>
</file>

<file path=ppt/tags/tag118.xml><?xml version="1.0" encoding="utf-8"?>
<p:tagLst xmlns:p="http://schemas.openxmlformats.org/presentationml/2006/main">
  <p:tag name="KSO_WM_DIAGRAM_VIRTUALLY_FRAME" val="{&quot;height&quot;:417.741811023622,&quot;left&quot;:-5.2499212598426315,&quot;top&quot;:122.25818897637797,&quot;width&quot;:965.25}"/>
</p:tagLst>
</file>

<file path=ppt/tags/tag119.xml><?xml version="1.0" encoding="utf-8"?>
<p:tagLst xmlns:p="http://schemas.openxmlformats.org/presentationml/2006/main">
  <p:tag name="KSO_WPP_MARK_KEY" val="ea727605-fa0b-4d3a-af1a-2300270401f7"/>
  <p:tag name="COMMONDATA" val="eyJoZGlkIjoiNTQ0MDc3NzBkNTM1ZjYzYmNhY2VjZGI2NTUwOWI0NjkifQ=="/>
  <p:tag name="commondata" val="eyJoZGlkIjoiZjcxNGZmOWYxMmNkNjA5YTcwNGYzNmY1MTRlNWJkNzEifQ=="/>
</p:tagLst>
</file>

<file path=ppt/tags/tag12.xml><?xml version="1.0" encoding="utf-8"?>
<p:tagLst xmlns:p="http://schemas.openxmlformats.org/presentationml/2006/main">
  <p:tag name="KSO_WM_DIAGRAM_VIRTUALLY_FRAME" val="{&quot;height&quot;:206.67196850393694,&quot;left&quot;:135.1662992125984,&quot;top&quot;:196.27795275590552,&quot;width&quot;:689.6674015748031}"/>
</p:tagLst>
</file>

<file path=ppt/tags/tag13.xml><?xml version="1.0" encoding="utf-8"?>
<p:tagLst xmlns:p="http://schemas.openxmlformats.org/presentationml/2006/main">
  <p:tag name="KSO_WM_DIAGRAM_VIRTUALLY_FRAME" val="{&quot;height&quot;:206.67196850393694,&quot;left&quot;:135.1662992125984,&quot;top&quot;:196.27795275590552,&quot;width&quot;:689.6674015748031}"/>
</p:tagLst>
</file>

<file path=ppt/tags/tag14.xml><?xml version="1.0" encoding="utf-8"?>
<p:tagLst xmlns:p="http://schemas.openxmlformats.org/presentationml/2006/main">
  <p:tag name="KSO_WM_DIAGRAM_VIRTUALLY_FRAME" val="{&quot;height&quot;:206.67196850393694,&quot;left&quot;:135.1662992125984,&quot;top&quot;:196.27795275590552,&quot;width&quot;:689.6674015748031}"/>
</p:tagLst>
</file>

<file path=ppt/tags/tag15.xml><?xml version="1.0" encoding="utf-8"?>
<p:tagLst xmlns:p="http://schemas.openxmlformats.org/presentationml/2006/main">
  <p:tag name="KSO_WM_DIAGRAM_VIRTUALLY_FRAME" val="{&quot;height&quot;:206.67196850393694,&quot;left&quot;:135.1662992125984,&quot;top&quot;:196.27795275590552,&quot;width&quot;:689.6674015748031}"/>
</p:tagLst>
</file>

<file path=ppt/tags/tag16.xml><?xml version="1.0" encoding="utf-8"?>
<p:tagLst xmlns:p="http://schemas.openxmlformats.org/presentationml/2006/main">
  <p:tag name="KSO_WM_DIAGRAM_VIRTUALLY_FRAME" val="{&quot;height&quot;:206.67196850393694,&quot;left&quot;:135.1662992125984,&quot;top&quot;:196.27795275590552,&quot;width&quot;:689.6674015748031}"/>
</p:tagLst>
</file>

<file path=ppt/tags/tag17.xml><?xml version="1.0" encoding="utf-8"?>
<p:tagLst xmlns:p="http://schemas.openxmlformats.org/presentationml/2006/main">
  <p:tag name="KSO_WM_DIAGRAM_VIRTUALLY_FRAME" val="{&quot;height&quot;:206.67196850393694,&quot;left&quot;:135.1662992125984,&quot;top&quot;:196.27795275590552,&quot;width&quot;:689.6674015748031}"/>
</p:tagLst>
</file>

<file path=ppt/tags/tag18.xml><?xml version="1.0" encoding="utf-8"?>
<p:tagLst xmlns:p="http://schemas.openxmlformats.org/presentationml/2006/main">
  <p:tag name="KSO_WM_DIAGRAM_VIRTUALLY_FRAME" val="{&quot;height&quot;:206.67196850393694,&quot;left&quot;:135.1662992125984,&quot;top&quot;:196.27795275590552,&quot;width&quot;:689.6674015748031}"/>
</p:tagLst>
</file>

<file path=ppt/tags/tag19.xml><?xml version="1.0" encoding="utf-8"?>
<p:tagLst xmlns:p="http://schemas.openxmlformats.org/presentationml/2006/main">
  <p:tag name="KSO_WM_DIAGRAM_VIRTUALLY_FRAME" val="{&quot;height&quot;:206.67196850393694,&quot;left&quot;:135.1662992125984,&quot;top&quot;:196.27795275590552,&quot;width&quot;:689.6674015748031}"/>
</p:tagLst>
</file>

<file path=ppt/tags/tag2.xml><?xml version="1.0" encoding="utf-8"?>
<p:tagLst xmlns:p="http://schemas.openxmlformats.org/presentationml/2006/main">
  <p:tag name="KSO_WM_DIAGRAM_VIRTUALLY_FRAME" val="{&quot;height&quot;:206.67196850393694,&quot;left&quot;:135.1662992125984,&quot;top&quot;:196.27795275590552,&quot;width&quot;:689.6674015748031}"/>
</p:tagLst>
</file>

<file path=ppt/tags/tag20.xml><?xml version="1.0" encoding="utf-8"?>
<p:tagLst xmlns:p="http://schemas.openxmlformats.org/presentationml/2006/main">
  <p:tag name="KSO_WM_DIAGRAM_VIRTUALLY_FRAME" val="{&quot;height&quot;:206.67196850393694,&quot;left&quot;:135.1662992125984,&quot;top&quot;:196.27795275590552,&quot;width&quot;:689.6674015748031}"/>
</p:tagLst>
</file>

<file path=ppt/tags/tag21.xml><?xml version="1.0" encoding="utf-8"?>
<p:tagLst xmlns:p="http://schemas.openxmlformats.org/presentationml/2006/main">
  <p:tag name="KSO_WM_DIAGRAM_VIRTUALLY_FRAME" val="{&quot;height&quot;:206.67196850393694,&quot;left&quot;:135.1662992125984,&quot;top&quot;:196.27795275590552,&quot;width&quot;:689.6674015748031}"/>
</p:tagLst>
</file>

<file path=ppt/tags/tag22.xml><?xml version="1.0" encoding="utf-8"?>
<p:tagLst xmlns:p="http://schemas.openxmlformats.org/presentationml/2006/main">
  <p:tag name="KSO_WM_DIAGRAM_VIRTUALLY_FRAME" val="{&quot;height&quot;:206.67196850393694,&quot;left&quot;:135.1662992125984,&quot;top&quot;:196.27795275590552,&quot;width&quot;:689.6674015748031}"/>
</p:tagLst>
</file>

<file path=ppt/tags/tag23.xml><?xml version="1.0" encoding="utf-8"?>
<p:tagLst xmlns:p="http://schemas.openxmlformats.org/presentationml/2006/main">
  <p:tag name="KSO_WM_DIAGRAM_VIRTUALLY_FRAME" val="{&quot;height&quot;:206.67196850393694,&quot;left&quot;:135.1662992125984,&quot;top&quot;:196.27795275590552,&quot;width&quot;:689.6674015748031}"/>
</p:tagLst>
</file>

<file path=ppt/tags/tag24.xml><?xml version="1.0" encoding="utf-8"?>
<p:tagLst xmlns:p="http://schemas.openxmlformats.org/presentationml/2006/main">
  <p:tag name="KSO_WM_DIAGRAM_VIRTUALLY_FRAME" val="{&quot;height&quot;:206.67196850393694,&quot;left&quot;:135.1662992125984,&quot;top&quot;:196.27795275590552,&quot;width&quot;:689.6674015748031}"/>
</p:tagLst>
</file>

<file path=ppt/tags/tag25.xml><?xml version="1.0" encoding="utf-8"?>
<p:tagLst xmlns:p="http://schemas.openxmlformats.org/presentationml/2006/main">
  <p:tag name="KSO_WM_DIAGRAM_VIRTUALLY_FRAME" val="{&quot;height&quot;:597.0864566929133,&quot;left&quot;:12.135748031496039,&quot;top&quot;:-55.636456692913384,&quot;width&quot;:923.564251968504}"/>
</p:tagLst>
</file>

<file path=ppt/tags/tag26.xml><?xml version="1.0" encoding="utf-8"?>
<p:tagLst xmlns:p="http://schemas.openxmlformats.org/presentationml/2006/main">
  <p:tag name="KSO_WM_DIAGRAM_VIRTUALLY_FRAME" val="{&quot;height&quot;:348.718188976378,&quot;left&quot;:79.04811023622048,&quot;top&quot;:163.5,&quot;width&quot;:514.4277165354331}"/>
</p:tagLst>
</file>

<file path=ppt/tags/tag27.xml><?xml version="1.0" encoding="utf-8"?>
<p:tagLst xmlns:p="http://schemas.openxmlformats.org/presentationml/2006/main">
  <p:tag name="KSO_WM_DIAGRAM_VIRTUALLY_FRAME" val="{&quot;height&quot;:348.718188976378,&quot;left&quot;:79.04811023622048,&quot;top&quot;:163.5,&quot;width&quot;:514.4277165354331}"/>
</p:tagLst>
</file>

<file path=ppt/tags/tag28.xml><?xml version="1.0" encoding="utf-8"?>
<p:tagLst xmlns:p="http://schemas.openxmlformats.org/presentationml/2006/main">
  <p:tag name="KSO_WM_DIAGRAM_VIRTUALLY_FRAME" val="{&quot;height&quot;:348.718188976378,&quot;left&quot;:79.04811023622048,&quot;top&quot;:163.5,&quot;width&quot;:514.4277165354331}"/>
</p:tagLst>
</file>

<file path=ppt/tags/tag29.xml><?xml version="1.0" encoding="utf-8"?>
<p:tagLst xmlns:p="http://schemas.openxmlformats.org/presentationml/2006/main">
  <p:tag name="KSO_WM_DIAGRAM_VIRTUALLY_FRAME" val="{&quot;height&quot;:348.718188976378,&quot;left&quot;:79.04811023622048,&quot;top&quot;:163.5,&quot;width&quot;:514.4277165354331}"/>
</p:tagLst>
</file>

<file path=ppt/tags/tag3.xml><?xml version="1.0" encoding="utf-8"?>
<p:tagLst xmlns:p="http://schemas.openxmlformats.org/presentationml/2006/main">
  <p:tag name="KSO_WM_DIAGRAM_VIRTUALLY_FRAME" val="{&quot;height&quot;:206.67196850393694,&quot;left&quot;:135.1662992125984,&quot;top&quot;:196.27795275590552,&quot;width&quot;:689.6674015748031}"/>
</p:tagLst>
</file>

<file path=ppt/tags/tag30.xml><?xml version="1.0" encoding="utf-8"?>
<p:tagLst xmlns:p="http://schemas.openxmlformats.org/presentationml/2006/main">
  <p:tag name="KSO_WM_DIAGRAM_VIRTUALLY_FRAME" val="{&quot;height&quot;:348.718188976378,&quot;left&quot;:79.04811023622048,&quot;top&quot;:163.5,&quot;width&quot;:514.4277165354331}"/>
</p:tagLst>
</file>

<file path=ppt/tags/tag31.xml><?xml version="1.0" encoding="utf-8"?>
<p:tagLst xmlns:p="http://schemas.openxmlformats.org/presentationml/2006/main">
  <p:tag name="KSO_WM_DIAGRAM_VIRTUALLY_FRAME" val="{&quot;height&quot;:348.718188976378,&quot;left&quot;:79.04811023622048,&quot;top&quot;:163.5,&quot;width&quot;:514.4277165354331}"/>
</p:tagLst>
</file>

<file path=ppt/tags/tag32.xml><?xml version="1.0" encoding="utf-8"?>
<p:tagLst xmlns:p="http://schemas.openxmlformats.org/presentationml/2006/main">
  <p:tag name="KSO_WM_DIAGRAM_VIRTUALLY_FRAME" val="{&quot;height&quot;:348.718188976378,&quot;left&quot;:79.04811023622048,&quot;top&quot;:163.5,&quot;width&quot;:514.4277165354331}"/>
</p:tagLst>
</file>

<file path=ppt/tags/tag33.xml><?xml version="1.0" encoding="utf-8"?>
<p:tagLst xmlns:p="http://schemas.openxmlformats.org/presentationml/2006/main">
  <p:tag name="KSO_WM_DIAGRAM_VIRTUALLY_FRAME" val="{&quot;height&quot;:348.718188976378,&quot;left&quot;:79.04811023622048,&quot;top&quot;:163.5,&quot;width&quot;:514.4277165354331}"/>
</p:tagLst>
</file>

<file path=ppt/tags/tag34.xml><?xml version="1.0" encoding="utf-8"?>
<p:tagLst xmlns:p="http://schemas.openxmlformats.org/presentationml/2006/main">
  <p:tag name="KSO_WM_DIAGRAM_VIRTUALLY_FRAME" val="{&quot;height&quot;:348.718188976378,&quot;left&quot;:79.04811023622048,&quot;top&quot;:163.5,&quot;width&quot;:514.4277165354331}"/>
</p:tagLst>
</file>

<file path=ppt/tags/tag35.xml><?xml version="1.0" encoding="utf-8"?>
<p:tagLst xmlns:p="http://schemas.openxmlformats.org/presentationml/2006/main">
  <p:tag name="KSO_WM_DIAGRAM_VIRTUALLY_FRAME" val="{&quot;height&quot;:448.3987401574803,&quot;left&quot;:6.570866141732222,&quot;top&quot;:82.2807874015748,&quot;width&quot;:957.8083464566932}"/>
</p:tagLst>
</file>

<file path=ppt/tags/tag36.xml><?xml version="1.0" encoding="utf-8"?>
<p:tagLst xmlns:p="http://schemas.openxmlformats.org/presentationml/2006/main">
  <p:tag name="KSO_WM_DIAGRAM_VIRTUALLY_FRAME" val="{&quot;height&quot;:448.3987401574803,&quot;left&quot;:6.570866141732222,&quot;top&quot;:82.2807874015748,&quot;width&quot;:957.8083464566932}"/>
</p:tagLst>
</file>

<file path=ppt/tags/tag37.xml><?xml version="1.0" encoding="utf-8"?>
<p:tagLst xmlns:p="http://schemas.openxmlformats.org/presentationml/2006/main">
  <p:tag name="KSO_WM_DIAGRAM_VIRTUALLY_FRAME" val="{&quot;height&quot;:448.3987401574803,&quot;left&quot;:6.570866141732222,&quot;top&quot;:82.2807874015748,&quot;width&quot;:957.8083464566932}"/>
</p:tagLst>
</file>

<file path=ppt/tags/tag38.xml><?xml version="1.0" encoding="utf-8"?>
<p:tagLst xmlns:p="http://schemas.openxmlformats.org/presentationml/2006/main">
  <p:tag name="KSO_WM_DIAGRAM_VIRTUALLY_FRAME" val="{&quot;height&quot;:448.3987401574803,&quot;left&quot;:6.570866141732222,&quot;top&quot;:82.2807874015748,&quot;width&quot;:957.8083464566932}"/>
</p:tagLst>
</file>

<file path=ppt/tags/tag39.xml><?xml version="1.0" encoding="utf-8"?>
<p:tagLst xmlns:p="http://schemas.openxmlformats.org/presentationml/2006/main">
  <p:tag name="KSO_WM_DIAGRAM_VIRTUALLY_FRAME" val="{&quot;height&quot;:448.3987401574803,&quot;left&quot;:6.570866141732222,&quot;top&quot;:82.2807874015748,&quot;width&quot;:957.8083464566932}"/>
</p:tagLst>
</file>

<file path=ppt/tags/tag4.xml><?xml version="1.0" encoding="utf-8"?>
<p:tagLst xmlns:p="http://schemas.openxmlformats.org/presentationml/2006/main">
  <p:tag name="KSO_WM_DIAGRAM_VIRTUALLY_FRAME" val="{&quot;height&quot;:206.67196850393694,&quot;left&quot;:135.1662992125984,&quot;top&quot;:196.27795275590552,&quot;width&quot;:689.6674015748031}"/>
</p:tagLst>
</file>

<file path=ppt/tags/tag40.xml><?xml version="1.0" encoding="utf-8"?>
<p:tagLst xmlns:p="http://schemas.openxmlformats.org/presentationml/2006/main">
  <p:tag name="KSO_WM_DIAGRAM_VIRTUALLY_FRAME" val="{&quot;height&quot;:448.3987401574803,&quot;left&quot;:6.570866141732222,&quot;top&quot;:82.2807874015748,&quot;width&quot;:957.8083464566932}"/>
</p:tagLst>
</file>

<file path=ppt/tags/tag41.xml><?xml version="1.0" encoding="utf-8"?>
<p:tagLst xmlns:p="http://schemas.openxmlformats.org/presentationml/2006/main">
  <p:tag name="KSO_WM_DIAGRAM_VIRTUALLY_FRAME" val="{&quot;height&quot;:448.3987401574803,&quot;left&quot;:6.570866141732222,&quot;top&quot;:82.2807874015748,&quot;width&quot;:957.8083464566932}"/>
</p:tagLst>
</file>

<file path=ppt/tags/tag42.xml><?xml version="1.0" encoding="utf-8"?>
<p:tagLst xmlns:p="http://schemas.openxmlformats.org/presentationml/2006/main">
  <p:tag name="KSO_WM_DIAGRAM_VIRTUALLY_FRAME" val="{&quot;height&quot;:448.3987401574803,&quot;left&quot;:6.570866141732222,&quot;top&quot;:82.2807874015748,&quot;width&quot;:957.8083464566932}"/>
</p:tagLst>
</file>

<file path=ppt/tags/tag43.xml><?xml version="1.0" encoding="utf-8"?>
<p:tagLst xmlns:p="http://schemas.openxmlformats.org/presentationml/2006/main">
  <p:tag name="KSO_WM_DIAGRAM_VIRTUALLY_FRAME" val="{&quot;height&quot;:448.3987401574803,&quot;left&quot;:6.570866141732222,&quot;top&quot;:82.2807874015748,&quot;width&quot;:957.8083464566932}"/>
</p:tagLst>
</file>

<file path=ppt/tags/tag44.xml><?xml version="1.0" encoding="utf-8"?>
<p:tagLst xmlns:p="http://schemas.openxmlformats.org/presentationml/2006/main">
  <p:tag name="KSO_WM_DIAGRAM_VIRTUALLY_FRAME" val="{&quot;height&quot;:448.3987401574803,&quot;left&quot;:6.570866141732222,&quot;top&quot;:82.2807874015748,&quot;width&quot;:957.8083464566932}"/>
</p:tagLst>
</file>

<file path=ppt/tags/tag45.xml><?xml version="1.0" encoding="utf-8"?>
<p:tagLst xmlns:p="http://schemas.openxmlformats.org/presentationml/2006/main">
  <p:tag name="KSO_WM_DIAGRAM_VIRTUALLY_FRAME" val="{&quot;height&quot;:448.3987401574803,&quot;left&quot;:6.570866141732222,&quot;top&quot;:82.2807874015748,&quot;width&quot;:957.8083464566932}"/>
</p:tagLst>
</file>

<file path=ppt/tags/tag46.xml><?xml version="1.0" encoding="utf-8"?>
<p:tagLst xmlns:p="http://schemas.openxmlformats.org/presentationml/2006/main">
  <p:tag name="KSO_WM_DIAGRAM_VIRTUALLY_FRAME" val="{&quot;height&quot;:448.3987401574803,&quot;left&quot;:6.570866141732222,&quot;top&quot;:82.2807874015748,&quot;width&quot;:957.8083464566932}"/>
</p:tagLst>
</file>

<file path=ppt/tags/tag47.xml><?xml version="1.0" encoding="utf-8"?>
<p:tagLst xmlns:p="http://schemas.openxmlformats.org/presentationml/2006/main">
  <p:tag name="KSO_WM_DIAGRAM_VIRTUALLY_FRAME" val="{&quot;height&quot;:361.07952755905507,&quot;left&quot;:71.45322834645667,&quot;top&quot;:95.73850393700786,&quot;width&quot;:792.3559842519686}"/>
</p:tagLst>
</file>

<file path=ppt/tags/tag48.xml><?xml version="1.0" encoding="utf-8"?>
<p:tagLst xmlns:p="http://schemas.openxmlformats.org/presentationml/2006/main">
  <p:tag name="KSO_WM_DIAGRAM_VIRTUALLY_FRAME" val="{&quot;height&quot;:361.07952755905507,&quot;left&quot;:71.45322834645667,&quot;top&quot;:95.73850393700786,&quot;width&quot;:792.3559842519686}"/>
</p:tagLst>
</file>

<file path=ppt/tags/tag49.xml><?xml version="1.0" encoding="utf-8"?>
<p:tagLst xmlns:p="http://schemas.openxmlformats.org/presentationml/2006/main">
  <p:tag name="KSO_WM_DIAGRAM_VIRTUALLY_FRAME" val="{&quot;height&quot;:361.07952755905507,&quot;left&quot;:71.45322834645667,&quot;top&quot;:95.73850393700786,&quot;width&quot;:792.3559842519686}"/>
</p:tagLst>
</file>

<file path=ppt/tags/tag5.xml><?xml version="1.0" encoding="utf-8"?>
<p:tagLst xmlns:p="http://schemas.openxmlformats.org/presentationml/2006/main">
  <p:tag name="KSO_WM_DIAGRAM_VIRTUALLY_FRAME" val="{&quot;height&quot;:206.67196850393694,&quot;left&quot;:135.1662992125984,&quot;top&quot;:196.27795275590552,&quot;width&quot;:689.6674015748031}"/>
</p:tagLst>
</file>

<file path=ppt/tags/tag50.xml><?xml version="1.0" encoding="utf-8"?>
<p:tagLst xmlns:p="http://schemas.openxmlformats.org/presentationml/2006/main">
  <p:tag name="KSO_WM_DIAGRAM_VIRTUALLY_FRAME" val="{&quot;height&quot;:361.07952755905507,&quot;left&quot;:71.45322834645667,&quot;top&quot;:95.73850393700786,&quot;width&quot;:792.3559842519686}"/>
</p:tagLst>
</file>

<file path=ppt/tags/tag51.xml><?xml version="1.0" encoding="utf-8"?>
<p:tagLst xmlns:p="http://schemas.openxmlformats.org/presentationml/2006/main">
  <p:tag name="KSO_WM_DIAGRAM_VIRTUALLY_FRAME" val="{&quot;height&quot;:361.07952755905507,&quot;left&quot;:71.45322834645667,&quot;top&quot;:95.73850393700786,&quot;width&quot;:792.3559842519686}"/>
</p:tagLst>
</file>

<file path=ppt/tags/tag52.xml><?xml version="1.0" encoding="utf-8"?>
<p:tagLst xmlns:p="http://schemas.openxmlformats.org/presentationml/2006/main">
  <p:tag name="KSO_WM_DIAGRAM_VIRTUALLY_FRAME" val="{&quot;height&quot;:361.07952755905507,&quot;left&quot;:71.45322834645667,&quot;top&quot;:95.73850393700786,&quot;width&quot;:792.3559842519686}"/>
</p:tagLst>
</file>

<file path=ppt/tags/tag53.xml><?xml version="1.0" encoding="utf-8"?>
<p:tagLst xmlns:p="http://schemas.openxmlformats.org/presentationml/2006/main">
  <p:tag name="KSO_WM_DIAGRAM_VIRTUALLY_FRAME" val="{&quot;height&quot;:361.07952755905507,&quot;left&quot;:71.45322834645667,&quot;top&quot;:95.73850393700786,&quot;width&quot;:792.3559842519686}"/>
</p:tagLst>
</file>

<file path=ppt/tags/tag54.xml><?xml version="1.0" encoding="utf-8"?>
<p:tagLst xmlns:p="http://schemas.openxmlformats.org/presentationml/2006/main">
  <p:tag name="KSO_WM_DIAGRAM_VIRTUALLY_FRAME" val="{&quot;height&quot;:361.07952755905507,&quot;left&quot;:71.45322834645667,&quot;top&quot;:95.73850393700786,&quot;width&quot;:792.3559842519686}"/>
</p:tagLst>
</file>

<file path=ppt/tags/tag55.xml><?xml version="1.0" encoding="utf-8"?>
<p:tagLst xmlns:p="http://schemas.openxmlformats.org/presentationml/2006/main">
  <p:tag name="KSO_WM_DIAGRAM_VIRTUALLY_FRAME" val="{&quot;height&quot;:361.07952755905507,&quot;left&quot;:71.45322834645667,&quot;top&quot;:95.73850393700786,&quot;width&quot;:792.3559842519686}"/>
</p:tagLst>
</file>

<file path=ppt/tags/tag56.xml><?xml version="1.0" encoding="utf-8"?>
<p:tagLst xmlns:p="http://schemas.openxmlformats.org/presentationml/2006/main">
  <p:tag name="KSO_WM_DIAGRAM_VIRTUALLY_FRAME" val="{&quot;height&quot;:361.07952755905507,&quot;left&quot;:71.45322834645667,&quot;top&quot;:95.73850393700786,&quot;width&quot;:792.3559842519686}"/>
</p:tagLst>
</file>

<file path=ppt/tags/tag57.xml><?xml version="1.0" encoding="utf-8"?>
<p:tagLst xmlns:p="http://schemas.openxmlformats.org/presentationml/2006/main">
  <p:tag name="KSO_WM_DIAGRAM_VIRTUALLY_FRAME" val="{&quot;height&quot;:361.07952755905507,&quot;left&quot;:71.45322834645667,&quot;top&quot;:95.73850393700786,&quot;width&quot;:792.3559842519686}"/>
</p:tagLst>
</file>

<file path=ppt/tags/tag58.xml><?xml version="1.0" encoding="utf-8"?>
<p:tagLst xmlns:p="http://schemas.openxmlformats.org/presentationml/2006/main">
  <p:tag name="KSO_WM_DIAGRAM_VIRTUALLY_FRAME" val="{&quot;height&quot;:339.07952755905507,&quot;left&quot;:96.1907874015748,&quot;top&quot;:95.73850393700785,&quot;width&quot;:781.9117322834644}"/>
</p:tagLst>
</file>

<file path=ppt/tags/tag59.xml><?xml version="1.0" encoding="utf-8"?>
<p:tagLst xmlns:p="http://schemas.openxmlformats.org/presentationml/2006/main">
  <p:tag name="KSO_WM_DIAGRAM_VIRTUALLY_FRAME" val="{&quot;height&quot;:339.07952755905507,&quot;left&quot;:96.1907874015748,&quot;top&quot;:95.73850393700785,&quot;width&quot;:781.9117322834644}"/>
</p:tagLst>
</file>

<file path=ppt/tags/tag6.xml><?xml version="1.0" encoding="utf-8"?>
<p:tagLst xmlns:p="http://schemas.openxmlformats.org/presentationml/2006/main">
  <p:tag name="KSO_WM_DIAGRAM_VIRTUALLY_FRAME" val="{&quot;height&quot;:206.67196850393694,&quot;left&quot;:135.1662992125984,&quot;top&quot;:196.27795275590552,&quot;width&quot;:689.6674015748031}"/>
</p:tagLst>
</file>

<file path=ppt/tags/tag60.xml><?xml version="1.0" encoding="utf-8"?>
<p:tagLst xmlns:p="http://schemas.openxmlformats.org/presentationml/2006/main">
  <p:tag name="KSO_WM_DIAGRAM_VIRTUALLY_FRAME" val="{&quot;height&quot;:339.07952755905507,&quot;left&quot;:96.1907874015748,&quot;top&quot;:95.73850393700785,&quot;width&quot;:781.9117322834644}"/>
</p:tagLst>
</file>

<file path=ppt/tags/tag61.xml><?xml version="1.0" encoding="utf-8"?>
<p:tagLst xmlns:p="http://schemas.openxmlformats.org/presentationml/2006/main">
  <p:tag name="KSO_WM_DIAGRAM_VIRTUALLY_FRAME" val="{&quot;height&quot;:339.07952755905507,&quot;left&quot;:96.1907874015748,&quot;top&quot;:95.73850393700785,&quot;width&quot;:781.9117322834644}"/>
</p:tagLst>
</file>

<file path=ppt/tags/tag62.xml><?xml version="1.0" encoding="utf-8"?>
<p:tagLst xmlns:p="http://schemas.openxmlformats.org/presentationml/2006/main">
  <p:tag name="KSO_WM_DIAGRAM_VIRTUALLY_FRAME" val="{&quot;height&quot;:339.07952755905507,&quot;left&quot;:96.1907874015748,&quot;top&quot;:95.73850393700785,&quot;width&quot;:781.9117322834644}"/>
</p:tagLst>
</file>

<file path=ppt/tags/tag63.xml><?xml version="1.0" encoding="utf-8"?>
<p:tagLst xmlns:p="http://schemas.openxmlformats.org/presentationml/2006/main">
  <p:tag name="KSO_WM_DIAGRAM_VIRTUALLY_FRAME" val="{&quot;height&quot;:339.07952755905507,&quot;left&quot;:96.1907874015748,&quot;top&quot;:95.73850393700785,&quot;width&quot;:781.9117322834644}"/>
</p:tagLst>
</file>

<file path=ppt/tags/tag64.xml><?xml version="1.0" encoding="utf-8"?>
<p:tagLst xmlns:p="http://schemas.openxmlformats.org/presentationml/2006/main">
  <p:tag name="KSO_WM_DIAGRAM_VIRTUALLY_FRAME" val="{&quot;height&quot;:339.07952755905507,&quot;left&quot;:96.1907874015748,&quot;top&quot;:95.73850393700785,&quot;width&quot;:781.9117322834644}"/>
</p:tagLst>
</file>

<file path=ppt/tags/tag65.xml><?xml version="1.0" encoding="utf-8"?>
<p:tagLst xmlns:p="http://schemas.openxmlformats.org/presentationml/2006/main">
  <p:tag name="KSO_WM_DIAGRAM_VIRTUALLY_FRAME" val="{&quot;height&quot;:339.07952755905507,&quot;left&quot;:96.1907874015748,&quot;top&quot;:95.73850393700785,&quot;width&quot;:781.9117322834644}"/>
</p:tagLst>
</file>

<file path=ppt/tags/tag66.xml><?xml version="1.0" encoding="utf-8"?>
<p:tagLst xmlns:p="http://schemas.openxmlformats.org/presentationml/2006/main">
  <p:tag name="KSO_WM_DIAGRAM_VIRTUALLY_FRAME" val="{&quot;height&quot;:339.07952755905507,&quot;left&quot;:96.1907874015748,&quot;top&quot;:95.73850393700785,&quot;width&quot;:781.9117322834644}"/>
</p:tagLst>
</file>

<file path=ppt/tags/tag67.xml><?xml version="1.0" encoding="utf-8"?>
<p:tagLst xmlns:p="http://schemas.openxmlformats.org/presentationml/2006/main">
  <p:tag name="KSO_WM_DIAGRAM_VIRTUALLY_FRAME" val="{&quot;height&quot;:339.07952755905507,&quot;left&quot;:96.1907874015748,&quot;top&quot;:95.73850393700785,&quot;width&quot;:781.9117322834644}"/>
</p:tagLst>
</file>

<file path=ppt/tags/tag68.xml><?xml version="1.0" encoding="utf-8"?>
<p:tagLst xmlns:p="http://schemas.openxmlformats.org/presentationml/2006/main">
  <p:tag name="KSO_WM_DIAGRAM_VIRTUALLY_FRAME" val="{&quot;height&quot;:339.07952755905507,&quot;left&quot;:96.1907874015748,&quot;top&quot;:95.73850393700785,&quot;width&quot;:781.9117322834644}"/>
</p:tagLst>
</file>

<file path=ppt/tags/tag69.xml><?xml version="1.0" encoding="utf-8"?>
<p:tagLst xmlns:p="http://schemas.openxmlformats.org/presentationml/2006/main">
  <p:tag name="KSO_WM_DIAGRAM_VIRTUALLY_FRAME" val="{&quot;height&quot;:595.7,&quot;left&quot;:81.1815748031496,&quot;top&quot;:22.571181102362196,&quot;width&quot;:797.6370078740157}"/>
</p:tagLst>
</file>

<file path=ppt/tags/tag7.xml><?xml version="1.0" encoding="utf-8"?>
<p:tagLst xmlns:p="http://schemas.openxmlformats.org/presentationml/2006/main">
  <p:tag name="KSO_WM_DIAGRAM_VIRTUALLY_FRAME" val="{&quot;height&quot;:206.67196850393694,&quot;left&quot;:135.1662992125984,&quot;top&quot;:196.27795275590552,&quot;width&quot;:689.6674015748031}"/>
</p:tagLst>
</file>

<file path=ppt/tags/tag70.xml><?xml version="1.0" encoding="utf-8"?>
<p:tagLst xmlns:p="http://schemas.openxmlformats.org/presentationml/2006/main">
  <p:tag name="KSO_WM_DIAGRAM_VIRTUALLY_FRAME" val="{&quot;height&quot;:595.7,&quot;left&quot;:81.1815748031496,&quot;top&quot;:22.571181102362196,&quot;width&quot;:797.6370078740157}"/>
</p:tagLst>
</file>

<file path=ppt/tags/tag71.xml><?xml version="1.0" encoding="utf-8"?>
<p:tagLst xmlns:p="http://schemas.openxmlformats.org/presentationml/2006/main">
  <p:tag name="KSO_WM_DIAGRAM_VIRTUALLY_FRAME" val="{&quot;height&quot;:595.7,&quot;left&quot;:81.1815748031496,&quot;top&quot;:22.571181102362196,&quot;width&quot;:797.6370078740157}"/>
</p:tagLst>
</file>

<file path=ppt/tags/tag72.xml><?xml version="1.0" encoding="utf-8"?>
<p:tagLst xmlns:p="http://schemas.openxmlformats.org/presentationml/2006/main">
  <p:tag name="KSO_WM_DIAGRAM_VIRTUALLY_FRAME" val="{&quot;height&quot;:595.7,&quot;left&quot;:81.1815748031496,&quot;top&quot;:22.571181102362196,&quot;width&quot;:797.6370078740157}"/>
</p:tagLst>
</file>

<file path=ppt/tags/tag73.xml><?xml version="1.0" encoding="utf-8"?>
<p:tagLst xmlns:p="http://schemas.openxmlformats.org/presentationml/2006/main">
  <p:tag name="KSO_WM_DIAGRAM_VIRTUALLY_FRAME" val="{&quot;height&quot;:595.7,&quot;left&quot;:81.1815748031496,&quot;top&quot;:22.571181102362196,&quot;width&quot;:797.6370078740157}"/>
</p:tagLst>
</file>

<file path=ppt/tags/tag74.xml><?xml version="1.0" encoding="utf-8"?>
<p:tagLst xmlns:p="http://schemas.openxmlformats.org/presentationml/2006/main">
  <p:tag name="KSO_WM_DIAGRAM_VIRTUALLY_FRAME" val="{&quot;height&quot;:595.7,&quot;left&quot;:81.1815748031496,&quot;top&quot;:22.571181102362196,&quot;width&quot;:797.6370078740157}"/>
</p:tagLst>
</file>

<file path=ppt/tags/tag75.xml><?xml version="1.0" encoding="utf-8"?>
<p:tagLst xmlns:p="http://schemas.openxmlformats.org/presentationml/2006/main">
  <p:tag name="KSO_WM_DIAGRAM_VIRTUALLY_FRAME" val="{&quot;height&quot;:595.7,&quot;left&quot;:81.1815748031496,&quot;top&quot;:22.571181102362196,&quot;width&quot;:797.6370078740157}"/>
</p:tagLst>
</file>

<file path=ppt/tags/tag76.xml><?xml version="1.0" encoding="utf-8"?>
<p:tagLst xmlns:p="http://schemas.openxmlformats.org/presentationml/2006/main">
  <p:tag name="KSO_WM_DIAGRAM_VIRTUALLY_FRAME" val="{&quot;height&quot;:595.7,&quot;left&quot;:81.1815748031496,&quot;top&quot;:22.571181102362196,&quot;width&quot;:797.6370078740157}"/>
</p:tagLst>
</file>

<file path=ppt/tags/tag77.xml><?xml version="1.0" encoding="utf-8"?>
<p:tagLst xmlns:p="http://schemas.openxmlformats.org/presentationml/2006/main">
  <p:tag name="KSO_WM_DIAGRAM_VIRTUALLY_FRAME" val="{&quot;height&quot;:595.7,&quot;left&quot;:81.1815748031496,&quot;top&quot;:22.571181102362196,&quot;width&quot;:797.6370078740157}"/>
</p:tagLst>
</file>

<file path=ppt/tags/tag78.xml><?xml version="1.0" encoding="utf-8"?>
<p:tagLst xmlns:p="http://schemas.openxmlformats.org/presentationml/2006/main">
  <p:tag name="KSO_WM_DIAGRAM_VIRTUALLY_FRAME" val="{&quot;height&quot;:595.7,&quot;left&quot;:81.1815748031496,&quot;top&quot;:22.571181102362196,&quot;width&quot;:797.6370078740157}"/>
</p:tagLst>
</file>

<file path=ppt/tags/tag79.xml><?xml version="1.0" encoding="utf-8"?>
<p:tagLst xmlns:p="http://schemas.openxmlformats.org/presentationml/2006/main">
  <p:tag name="KSO_WM_DIAGRAM_VIRTUALLY_FRAME" val="{&quot;height&quot;:595.7,&quot;left&quot;:81.1815748031496,&quot;top&quot;:22.571181102362196,&quot;width&quot;:797.6370078740157}"/>
</p:tagLst>
</file>

<file path=ppt/tags/tag8.xml><?xml version="1.0" encoding="utf-8"?>
<p:tagLst xmlns:p="http://schemas.openxmlformats.org/presentationml/2006/main">
  <p:tag name="KSO_WM_DIAGRAM_VIRTUALLY_FRAME" val="{&quot;height&quot;:206.67196850393694,&quot;left&quot;:135.1662992125984,&quot;top&quot;:196.27795275590552,&quot;width&quot;:689.6674015748031}"/>
</p:tagLst>
</file>

<file path=ppt/tags/tag80.xml><?xml version="1.0" encoding="utf-8"?>
<p:tagLst xmlns:p="http://schemas.openxmlformats.org/presentationml/2006/main">
  <p:tag name="KSO_WM_DIAGRAM_VIRTUALLY_FRAME" val="{&quot;height&quot;:595.7,&quot;left&quot;:81.1815748031496,&quot;top&quot;:22.571181102362196,&quot;width&quot;:797.6370078740157}"/>
</p:tagLst>
</file>

<file path=ppt/tags/tag81.xml><?xml version="1.0" encoding="utf-8"?>
<p:tagLst xmlns:p="http://schemas.openxmlformats.org/presentationml/2006/main">
  <p:tag name="KSO_WM_DIAGRAM_VIRTUALLY_FRAME" val="{&quot;height&quot;:595.7,&quot;left&quot;:81.1815748031496,&quot;top&quot;:22.571181102362196,&quot;width&quot;:797.6370078740157}"/>
</p:tagLst>
</file>

<file path=ppt/tags/tag82.xml><?xml version="1.0" encoding="utf-8"?>
<p:tagLst xmlns:p="http://schemas.openxmlformats.org/presentationml/2006/main">
  <p:tag name="KSO_WM_DIAGRAM_VIRTUALLY_FRAME" val="{&quot;height&quot;:595.7,&quot;left&quot;:81.1815748031496,&quot;top&quot;:22.571181102362196,&quot;width&quot;:797.6370078740157}"/>
</p:tagLst>
</file>

<file path=ppt/tags/tag83.xml><?xml version="1.0" encoding="utf-8"?>
<p:tagLst xmlns:p="http://schemas.openxmlformats.org/presentationml/2006/main">
  <p:tag name="KSO_WM_DIAGRAM_VIRTUALLY_FRAME" val="{&quot;height&quot;:595.7,&quot;left&quot;:81.1815748031496,&quot;top&quot;:22.571181102362196,&quot;width&quot;:797.6370078740157}"/>
</p:tagLst>
</file>

<file path=ppt/tags/tag84.xml><?xml version="1.0" encoding="utf-8"?>
<p:tagLst xmlns:p="http://schemas.openxmlformats.org/presentationml/2006/main">
  <p:tag name="KSO_WM_DIAGRAM_VIRTUALLY_FRAME" val="{&quot;height&quot;:595.7,&quot;left&quot;:81.1815748031496,&quot;top&quot;:22.571181102362196,&quot;width&quot;:797.6370078740157}"/>
</p:tagLst>
</file>

<file path=ppt/tags/tag85.xml><?xml version="1.0" encoding="utf-8"?>
<p:tagLst xmlns:p="http://schemas.openxmlformats.org/presentationml/2006/main">
  <p:tag name="KSO_WM_DIAGRAM_VIRTUALLY_FRAME" val="{&quot;height&quot;:595.7,&quot;left&quot;:81.1815748031496,&quot;top&quot;:22.571181102362196,&quot;width&quot;:797.6370078740157}"/>
</p:tagLst>
</file>

<file path=ppt/tags/tag86.xml><?xml version="1.0" encoding="utf-8"?>
<p:tagLst xmlns:p="http://schemas.openxmlformats.org/presentationml/2006/main">
  <p:tag name="KSO_WM_DIAGRAM_VIRTUALLY_FRAME" val="{&quot;height&quot;:595.7,&quot;left&quot;:81.1815748031496,&quot;top&quot;:22.571181102362196,&quot;width&quot;:797.6370078740157}"/>
</p:tagLst>
</file>

<file path=ppt/tags/tag87.xml><?xml version="1.0" encoding="utf-8"?>
<p:tagLst xmlns:p="http://schemas.openxmlformats.org/presentationml/2006/main">
  <p:tag name="KSO_WM_DIAGRAM_VIRTUALLY_FRAME" val="{&quot;height&quot;:595.7,&quot;left&quot;:81.1815748031496,&quot;top&quot;:22.571181102362196,&quot;width&quot;:797.6370078740157}"/>
</p:tagLst>
</file>

<file path=ppt/tags/tag88.xml><?xml version="1.0" encoding="utf-8"?>
<p:tagLst xmlns:p="http://schemas.openxmlformats.org/presentationml/2006/main">
  <p:tag name="KSO_WM_DIAGRAM_VIRTUALLY_FRAME" val="{&quot;height&quot;:595.7,&quot;left&quot;:81.1815748031496,&quot;top&quot;:22.571181102362196,&quot;width&quot;:797.6370078740157}"/>
</p:tagLst>
</file>

<file path=ppt/tags/tag89.xml><?xml version="1.0" encoding="utf-8"?>
<p:tagLst xmlns:p="http://schemas.openxmlformats.org/presentationml/2006/main">
  <p:tag name="KSO_WM_DIAGRAM_VIRTUALLY_FRAME" val="{&quot;height&quot;:550.5528278118142,&quot;left&quot;:314.51370078740155,&quot;top&quot;:36.399448818897646,&quot;width&quot;:334.1129133858266}"/>
</p:tagLst>
</file>

<file path=ppt/tags/tag9.xml><?xml version="1.0" encoding="utf-8"?>
<p:tagLst xmlns:p="http://schemas.openxmlformats.org/presentationml/2006/main">
  <p:tag name="KSO_WM_DIAGRAM_VIRTUALLY_FRAME" val="{&quot;height&quot;:206.67196850393694,&quot;left&quot;:135.1662992125984,&quot;top&quot;:196.27795275590552,&quot;width&quot;:689.6674015748031}"/>
</p:tagLst>
</file>

<file path=ppt/tags/tag90.xml><?xml version="1.0" encoding="utf-8"?>
<p:tagLst xmlns:p="http://schemas.openxmlformats.org/presentationml/2006/main">
  <p:tag name="KSO_WM_DIAGRAM_VIRTUALLY_FRAME" val="{&quot;height&quot;:550.5528278118142,&quot;left&quot;:314.51370078740155,&quot;top&quot;:36.399448818897646,&quot;width&quot;:334.1129133858266}"/>
</p:tagLst>
</file>

<file path=ppt/tags/tag91.xml><?xml version="1.0" encoding="utf-8"?>
<p:tagLst xmlns:p="http://schemas.openxmlformats.org/presentationml/2006/main">
  <p:tag name="KSO_WM_DIAGRAM_VIRTUALLY_FRAME" val="{&quot;height&quot;:550.5528278118142,&quot;left&quot;:314.51370078740155,&quot;top&quot;:36.399448818897646,&quot;width&quot;:334.1129133858266}"/>
</p:tagLst>
</file>

<file path=ppt/tags/tag92.xml><?xml version="1.0" encoding="utf-8"?>
<p:tagLst xmlns:p="http://schemas.openxmlformats.org/presentationml/2006/main">
  <p:tag name="KSO_WM_DIAGRAM_VIRTUALLY_FRAME" val="{&quot;height&quot;:550.5528278118142,&quot;left&quot;:314.51370078740155,&quot;top&quot;:36.399448818897646,&quot;width&quot;:334.1129133858266}"/>
</p:tagLst>
</file>

<file path=ppt/tags/tag93.xml><?xml version="1.0" encoding="utf-8"?>
<p:tagLst xmlns:p="http://schemas.openxmlformats.org/presentationml/2006/main">
  <p:tag name="KSO_WM_DIAGRAM_VIRTUALLY_FRAME" val="{&quot;height&quot;:417.741811023622,&quot;left&quot;:-5.2499212598426315,&quot;top&quot;:122.25818897637797,&quot;width&quot;:965.25}"/>
</p:tagLst>
</file>

<file path=ppt/tags/tag94.xml><?xml version="1.0" encoding="utf-8"?>
<p:tagLst xmlns:p="http://schemas.openxmlformats.org/presentationml/2006/main">
  <p:tag name="KSO_WM_DIAGRAM_VIRTUALLY_FRAME" val="{&quot;height&quot;:417.741811023622,&quot;left&quot;:-5.2499212598426315,&quot;top&quot;:122.25818897637797,&quot;width&quot;:965.25}"/>
</p:tagLst>
</file>

<file path=ppt/tags/tag95.xml><?xml version="1.0" encoding="utf-8"?>
<p:tagLst xmlns:p="http://schemas.openxmlformats.org/presentationml/2006/main">
  <p:tag name="KSO_WM_DIAGRAM_VIRTUALLY_FRAME" val="{&quot;height&quot;:417.741811023622,&quot;left&quot;:-5.2499212598426315,&quot;top&quot;:122.25818897637797,&quot;width&quot;:965.25}"/>
</p:tagLst>
</file>

<file path=ppt/tags/tag96.xml><?xml version="1.0" encoding="utf-8"?>
<p:tagLst xmlns:p="http://schemas.openxmlformats.org/presentationml/2006/main">
  <p:tag name="KSO_WM_DIAGRAM_VIRTUALLY_FRAME" val="{&quot;height&quot;:417.741811023622,&quot;left&quot;:-5.2499212598426315,&quot;top&quot;:122.25818897637797,&quot;width&quot;:965.25}"/>
</p:tagLst>
</file>

<file path=ppt/tags/tag97.xml><?xml version="1.0" encoding="utf-8"?>
<p:tagLst xmlns:p="http://schemas.openxmlformats.org/presentationml/2006/main">
  <p:tag name="KSO_WM_DIAGRAM_VIRTUALLY_FRAME" val="{&quot;height&quot;:417.741811023622,&quot;left&quot;:-5.2499212598426315,&quot;top&quot;:122.25818897637797,&quot;width&quot;:965.25}"/>
</p:tagLst>
</file>

<file path=ppt/tags/tag98.xml><?xml version="1.0" encoding="utf-8"?>
<p:tagLst xmlns:p="http://schemas.openxmlformats.org/presentationml/2006/main">
  <p:tag name="KSO_WM_DIAGRAM_VIRTUALLY_FRAME" val="{&quot;height&quot;:417.741811023622,&quot;left&quot;:-5.2499212598426315,&quot;top&quot;:122.25818897637797,&quot;width&quot;:965.25}"/>
</p:tagLst>
</file>

<file path=ppt/tags/tag99.xml><?xml version="1.0" encoding="utf-8"?>
<p:tagLst xmlns:p="http://schemas.openxmlformats.org/presentationml/2006/main">
  <p:tag name="KSO_WM_DIAGRAM_VIRTUALLY_FRAME" val="{&quot;height&quot;:417.741811023622,&quot;left&quot;:-5.2499212598426315,&quot;top&quot;:122.25818897637797,&quot;width&quot;:965.25}"/>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思源宋体 CN Light"/>
        <a:ea typeface=""/>
        <a:cs typeface=""/>
        <a:font script="Jpan" typeface="游ゴシック Light"/>
        <a:font script="Hang" typeface="맑은 고딕"/>
        <a:font script="Hans" typeface="思源宋体 C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思源宋体 CN Light"/>
        <a:ea typeface=""/>
        <a:cs typeface=""/>
        <a:font script="Jpan" typeface="游ゴシック"/>
        <a:font script="Hang" typeface="맑은 고딕"/>
        <a:font script="Hans" typeface="思源宋体 CN Light"/>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思源宋体 CN Light"/>
        <a:ea typeface=""/>
        <a:cs typeface=""/>
        <a:font script="Jpan" typeface="游ゴシック Light"/>
        <a:font script="Hang" typeface="맑은 고딕"/>
        <a:font script="Hans" typeface="思源宋体 C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思源宋体 CN Light"/>
        <a:ea typeface=""/>
        <a:cs typeface=""/>
        <a:font script="Jpan" typeface="游ゴシック"/>
        <a:font script="Hang" typeface="맑은 고딕"/>
        <a:font script="Hans" typeface="思源宋体 CN Light"/>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思源宋体 C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思源宋体 CN Light"/>
        <a:ea typeface=""/>
        <a:cs typeface=""/>
        <a:font script="Jpan" typeface="ＭＳ Ｐゴシック"/>
        <a:font script="Hang" typeface="맑은 고딕"/>
        <a:font script="Hans" typeface="思源宋体 CN Light"/>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5166</Words>
  <Application>WPS 演示</Application>
  <PresentationFormat>宽屏</PresentationFormat>
  <Paragraphs>242</Paragraphs>
  <Slides>21</Slides>
  <Notes>1</Notes>
  <HiddenSlides>1</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21</vt:i4>
      </vt:variant>
    </vt:vector>
  </HeadingPairs>
  <TitlesOfParts>
    <vt:vector size="33" baseType="lpstr">
      <vt:lpstr>Arial</vt:lpstr>
      <vt:lpstr>宋体</vt:lpstr>
      <vt:lpstr>Wingdings</vt:lpstr>
      <vt:lpstr>思源宋体 CN Light</vt:lpstr>
      <vt:lpstr>思源宋体 CN Heavy</vt:lpstr>
      <vt:lpstr>思源黑体 CN Medium</vt:lpstr>
      <vt:lpstr>思源黑体 CN Bold</vt:lpstr>
      <vt:lpstr>思源黑体 CN Normal</vt:lpstr>
      <vt:lpstr>Helvetica Neue</vt:lpstr>
      <vt:lpstr>微软雅黑</vt:lpstr>
      <vt:lpstr>Arial Unicode MS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chen zaizai</dc:creator>
  <cp:lastModifiedBy>凯涛</cp:lastModifiedBy>
  <cp:revision>121</cp:revision>
  <dcterms:created xsi:type="dcterms:W3CDTF">2022-05-22T08:39:00Z</dcterms:created>
  <dcterms:modified xsi:type="dcterms:W3CDTF">2024-05-11T03:10:44Z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8C966049618244A4A6E8135711A7BAFF_11</vt:lpwstr>
  </property>
  <property fmtid="{D5CDD505-2E9C-101B-9397-08002B2CF9AE}" pid="3" name="KSOProductBuildVer">
    <vt:lpwstr>2052-12.1.0.16729</vt:lpwstr>
  </property>
</Properties>
</file>